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63" r:id="rId4"/>
    <p:sldId id="258" r:id="rId5"/>
    <p:sldId id="262" r:id="rId6"/>
    <p:sldId id="259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7568A3-A35C-4EEF-A7C8-63DB19C76064}">
          <p14:sldIdLst>
            <p14:sldId id="256"/>
            <p14:sldId id="257"/>
            <p14:sldId id="263"/>
            <p14:sldId id="258"/>
            <p14:sldId id="262"/>
            <p14:sldId id="259"/>
            <p14:sldId id="264"/>
            <p14:sldId id="260"/>
            <p14:sldId id="26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Раздел без заголовка" id="{9DAD2C29-ACB9-4E81-822A-DEBE4E70D19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6B08-2D65-4176-BDFA-459365D2C578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3B24-E649-4D9C-8808-F14B63261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7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3B24-E649-4D9C-8808-F14B63261D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6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0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4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0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9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4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6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7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1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6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DAAD-F6C0-44CA-96FE-51339616E8C1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05ACE-C088-4055-B81B-06E6C4B6C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3" y="1285875"/>
            <a:ext cx="11558587" cy="222408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Тезисы выступления на заседании Секции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ХХ Всемирного Русского Секции ХХ Всемирного Русского Народного Собора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 «Образование в России. Ответы на глобальные вызовы и угрозы»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 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Тема: «Кадетское образование в России: основа системы образования государственной службы и строительства будущего России 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Царства Божьего» 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 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31 октября 2016 года, г. Москва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1" y="4614862"/>
            <a:ext cx="11544299" cy="20288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>
                <a:solidFill>
                  <a:srgbClr val="FF0000"/>
                </a:solidFill>
              </a:rPr>
              <a:t>Владимиров Александр Иванович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/>
              <a:t>Почетный Председатель Общероссийского союза кадетских объединений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/>
              <a:t>«Открытое Содружество суворовцев, нахимовцев и кадет России»,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/>
              <a:t>Заместитель председателя Совета Минобрнауки России по кадетскому образованию,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/>
              <a:t>Президент Коллегии военных экспертов России, кандидат политических наук,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/>
              <a:t>автор фундаментального труда «Основы общей теории войны»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/>
              <a:t>выпускник Московского СВУ 1963 года,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7400" b="1" dirty="0"/>
              <a:t>генерал-майор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16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" y="157162"/>
            <a:ext cx="1202055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ru-RU" sz="26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России нет других оснований к утверждению и завоеванию своего места в истории человечества и мире, в строительстве своего будущего и своей исторической вечности кроме:</a:t>
            </a:r>
            <a:endParaRPr lang="ru-RU" sz="2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5302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воей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Великой Русской Православной Церкви, Великой Русской культуры и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Русской Армии </a:t>
            </a:r>
            <a:endParaRPr lang="ru-RU" sz="2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5302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своей национальной школы в образовании, науке и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здравоохранении</a:t>
            </a:r>
            <a:endParaRPr lang="ru-RU" sz="2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5302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обращения к своим историческим корням, истокам и ценностям своих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народов</a:t>
            </a:r>
            <a:endParaRPr lang="ru-RU" sz="2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5302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о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поры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добрую волю своих народов и </a:t>
            </a:r>
            <a:endParaRPr lang="ru-RU" sz="26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53022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свой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слой служилых людей</a:t>
            </a:r>
            <a:r>
              <a:rPr lang="ru-RU" sz="2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endParaRPr lang="ru-RU" sz="26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русское офицерство, русское священство, русское казачество, которые столетиями строили, расширяли и защищали Россию, а также -  учителя, врачи, инженеры и выдающиеся деятели науки и искусства, которые составляют соль и достояние земли Русской, ее Культуры и основу среднего класса </a:t>
            </a: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endParaRPr lang="ru-RU" sz="2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106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1171575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Главная задача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государства и общества России </a:t>
            </a:r>
            <a:r>
              <a:rPr lang="ru-RU" sz="2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indent="457200" algn="ctr">
              <a:spcAft>
                <a:spcPts val="0"/>
              </a:spcAft>
            </a:pP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общества нравственных и ответственных граждан-патриотов своего Отечества, </a:t>
            </a:r>
            <a:endParaRPr lang="ru-RU" sz="26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увеличение национального ВВП, сдерживание инфляции и привлечение иностранных </a:t>
            </a: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инвестиций </a:t>
            </a:r>
            <a:endParaRPr lang="ru-RU" sz="2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этом –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КАДРЫ РЕШАЮТ ВСЕ !!!</a:t>
            </a:r>
            <a:endParaRPr lang="ru-RU" sz="2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кадровая политика -  есть главная политика и главное дело государственной власти</a:t>
            </a: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общества надо начинать с воспитания и подготовки Учителей и профессионального слоя государственных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служащих</a:t>
            </a:r>
            <a:endParaRPr lang="ru-RU" sz="2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Подготовка профессиональных государственных служащих России является задачей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национальной безопасности России и ее выживания особой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важности, так как именно им и предстоит строить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страну и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управлять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ею</a:t>
            </a:r>
            <a:endParaRPr lang="ru-RU" sz="2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задача является не менее важной чем подготовка математиков, программистов, врачей, офицеров, инженеров или слесарей, поэтому эта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подготовка должна вестись на полной профессиональной основе и с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детства</a:t>
            </a: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5,1</a:t>
            </a:r>
          </a:p>
        </p:txBody>
      </p:sp>
    </p:spTree>
    <p:extLst>
      <p:ext uri="{BB962C8B-B14F-4D97-AF65-F5344CB8AC3E}">
        <p14:creationId xmlns:p14="http://schemas.microsoft.com/office/powerpoint/2010/main" val="79875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761" y="0"/>
            <a:ext cx="11720512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Этот процесс необходимо начать с создания системы Кадетского образования в России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которое есть -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несущий скелет системы подготовки и воспитания высокоинтеллектуальных, нравственных и высоко патриотичных кадров для системы государственного строительства и управления, основы системы формирования национальной служилой элиты, с детства предназначенной, готовой и способной к беспорочному служению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Отечеству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6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Управлять </a:t>
            </a:r>
            <a:r>
              <a:rPr lang="ru-RU" sz="2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этим процессом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контролировать его ход и задавать основные параметры качества государственных служащих гражданской военной и правоохранительной служб </a:t>
            </a:r>
            <a:r>
              <a:rPr lang="ru-RU" sz="2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должно </a:t>
            </a:r>
            <a:r>
              <a:rPr lang="ru-RU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Государство,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государстве Российская Федерация – </a:t>
            </a:r>
            <a:r>
              <a:rPr lang="ru-RU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Президента России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Государство </a:t>
            </a:r>
            <a:r>
              <a:rPr lang="ru-RU" sz="2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обязано быть Главным генеральным заказчиком системы образования государственной службы</a:t>
            </a:r>
            <a:r>
              <a:rPr lang="ru-RU" sz="2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всех ее видов и уровней, начиная с кадетского </a:t>
            </a: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Минобрнауки России – Исполнитель государственного заказа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системе профессионального образования государственной службы – болонская система не действительна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6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5,2</a:t>
            </a:r>
          </a:p>
        </p:txBody>
      </p:sp>
    </p:spTree>
    <p:extLst>
      <p:ext uri="{BB962C8B-B14F-4D97-AF65-F5344CB8AC3E}">
        <p14:creationId xmlns:p14="http://schemas.microsoft.com/office/powerpoint/2010/main" val="164139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5" y="571499"/>
            <a:ext cx="110156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	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Концепция кадетского образования в Российской Федерации: базовые основы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ru-RU" sz="2000" b="1" dirty="0"/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Владимиров А.И.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Почетный Председатель Общероссийского союза кадетских объединений </a:t>
            </a:r>
          </a:p>
          <a:p>
            <a:pPr algn="ctr"/>
            <a:r>
              <a:rPr lang="ru-RU" sz="2000" b="1" dirty="0"/>
              <a:t>«Открытое Содружество суворовцев, нахимовцев и кадет России», </a:t>
            </a:r>
          </a:p>
          <a:p>
            <a:pPr algn="ctr"/>
            <a:r>
              <a:rPr lang="ru-RU" sz="2000" b="1" dirty="0"/>
              <a:t>Заместитель председателя Совета Минобрнауки России по кадетскому образованию, </a:t>
            </a:r>
          </a:p>
          <a:p>
            <a:pPr algn="ctr"/>
            <a:r>
              <a:rPr lang="ru-RU" sz="2000" b="1" dirty="0"/>
              <a:t>Президент Коллегии военных экспертов России, кандидат политических наук,</a:t>
            </a:r>
          </a:p>
          <a:p>
            <a:pPr algn="ctr"/>
            <a:r>
              <a:rPr lang="ru-RU" sz="2000" b="1" dirty="0"/>
              <a:t>выпускник Московского СВУ 1963 года, генерал-майор                                                                                            Москва 2016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  <a:r>
              <a:rPr lang="en-US" sz="2000" b="1" dirty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4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157" y="782425"/>
            <a:ext cx="10665643" cy="539453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"</a:t>
            </a:r>
            <a:r>
              <a:rPr lang="ru-RU" b="1" dirty="0">
                <a:solidFill>
                  <a:srgbClr val="FF0000"/>
                </a:solidFill>
              </a:rPr>
              <a:t>Мы сегодня поговорим о проблеме, которая давно назрела и часто на слуху, но вот так системно, пожалуй, не помню, чтобы она обсуждалась: вопрос о патриотическом воспитании молодёжи. На самом деле это разговор о самом главном: о ценностях, о нравственных основах, на которых мы можем и должны строить нашу жизнь, воспитывать детей, развивать общество, в конечном итоге укреплять нашу страну" </a:t>
            </a:r>
            <a:r>
              <a:rPr lang="ru-RU" dirty="0">
                <a:solidFill>
                  <a:srgbClr val="FF0000"/>
                </a:solidFill>
              </a:rPr>
              <a:t>(из выступления на совещании по вопросам воспитания молодежи, Краснодар, сентябрь 2012 года)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ru-RU" b="1" dirty="0">
                <a:solidFill>
                  <a:srgbClr val="FF0000"/>
                </a:solidFill>
              </a:rPr>
              <a:t>Президент России В.В. Путин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,2</a:t>
            </a:r>
          </a:p>
        </p:txBody>
      </p:sp>
    </p:spTree>
    <p:extLst>
      <p:ext uri="{BB962C8B-B14F-4D97-AF65-F5344CB8AC3E}">
        <p14:creationId xmlns:p14="http://schemas.microsoft.com/office/powerpoint/2010/main" val="352260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383" y="439884"/>
            <a:ext cx="11086708" cy="6149451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FF0000"/>
              </a:solidFill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«Значение весьма важного явления в отечественной школе – это возрождение кадетского образования, где получают путевку в жизнь как будущие воины, наследники подвигов князя Владимира, так и молодежь, избравшая мирные специальности, но способная быть готовой к защите Отечества, его свободы и независимости не только на поле ратной брани, но и в условиях информационного и культурного, а лучше сказать, антикультурного массового воздействия на сознание и чувства молодежи» </a:t>
            </a:r>
            <a:r>
              <a:rPr lang="ru-RU" dirty="0">
                <a:solidFill>
                  <a:srgbClr val="FF0000"/>
                </a:solidFill>
              </a:rPr>
              <a:t>(из выступления на пленарном заседании Всемирного Русского Народного Собора, Москва, ноябрь 2015 года)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Святейший Патриарх Всея Руси Кирилл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,3</a:t>
            </a:r>
          </a:p>
        </p:txBody>
      </p:sp>
    </p:spTree>
    <p:extLst>
      <p:ext uri="{BB962C8B-B14F-4D97-AF65-F5344CB8AC3E}">
        <p14:creationId xmlns:p14="http://schemas.microsoft.com/office/powerpoint/2010/main" val="223525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613945"/>
            <a:ext cx="11321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Выводы стратегического плана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Стратегическое целеполагание государственной кадровой политики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заключается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формировании руководящего слоя – национальной элиты государства и профессионального слоя государственных служащих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способных эффективно управлять страной во имя достижения целей национального развития. 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Важнейшим направлением совершенствования системы государственной службы, является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изменение парадигмы, то есть концептуальной базовой схемы ее функционирования.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Вместо «наемного работника», который заключает коммерческий контракт с государством, и «продает ему свой профессионализм», должно прийти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«служение нации»,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которое подразумевает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исключительно высокий общественный статус государственного служащего, </a:t>
            </a:r>
            <a:r>
              <a:rPr lang="ru-RU" sz="2400" b="1" dirty="0">
                <a:ea typeface="Times New Roman" panose="02020603050405020304" pitchFamily="18" charset="0"/>
              </a:rPr>
              <a:t>связанный как с государственными гарантиями и льготами, так и с высокой личной ответственностью и ограничением гражданских прав.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2,</a:t>
            </a:r>
            <a:r>
              <a:rPr lang="en-US" sz="2000" b="1" dirty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511" y="235670"/>
            <a:ext cx="1171751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Система образования государственной службы</a:t>
            </a:r>
          </a:p>
          <a:p>
            <a:endParaRPr lang="ru-RU" sz="2400" b="1" dirty="0"/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ГОСУДАРСТВО ЗАКАЗЫВАЕТ национальной системе образования подготовку специалистов государственной службы (военной, правоохранительной и гражданской) необходимых специальностей, номенклатур и уровней, а МИНИСТЕРСТВО образования и науки ИСПОЛНЯЕТ этот государственный (ведомственный, региональный) заказ и отвечает за его качество.</a:t>
            </a:r>
          </a:p>
          <a:p>
            <a:pPr indent="457200" algn="just"/>
            <a:r>
              <a:rPr lang="ru-RU" sz="2400" b="1" dirty="0"/>
              <a:t>Таким образом, </a:t>
            </a:r>
            <a:r>
              <a:rPr lang="ru-RU" sz="2400" b="1" dirty="0">
                <a:solidFill>
                  <a:srgbClr val="FF0000"/>
                </a:solidFill>
              </a:rPr>
              <a:t>подготовка специалистов осуществляется в системе непрерывного профессионального образования государственной службы России,</a:t>
            </a:r>
            <a:r>
              <a:rPr lang="ru-RU" sz="2400" b="1" dirty="0"/>
              <a:t> то есть</a:t>
            </a:r>
          </a:p>
          <a:p>
            <a:pPr indent="457200" algn="just"/>
            <a:r>
              <a:rPr lang="ru-RU" sz="2400" b="1" dirty="0"/>
              <a:t>•	в системе учреждений профессионального образования государственной службы, в которых процесс воспитания и обучения позволяет их выпускникам: </a:t>
            </a:r>
          </a:p>
          <a:p>
            <a:pPr indent="457200" algn="just"/>
            <a:r>
              <a:rPr lang="ru-RU" sz="2400" b="1" dirty="0"/>
              <a:t>•	получать профессию государственной службы и профильную специализацию, занимать соответствующие должности на государственной или муниципальной службе, исполнять долг гражданина Российской Федерации и достойно делать служебную карьеру в рамках избранной профессии в течение всей своей трудовой 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2,2</a:t>
            </a:r>
          </a:p>
        </p:txBody>
      </p:sp>
    </p:spTree>
    <p:extLst>
      <p:ext uri="{BB962C8B-B14F-4D97-AF65-F5344CB8AC3E}">
        <p14:creationId xmlns:p14="http://schemas.microsoft.com/office/powerpoint/2010/main" val="352999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913" y="443060"/>
            <a:ext cx="112650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FF0000"/>
                </a:solidFill>
              </a:rPr>
              <a:t>К системе профессионального образования государственной службы относятся:</a:t>
            </a:r>
          </a:p>
          <a:p>
            <a:pPr indent="457200" algn="just"/>
            <a:r>
              <a:rPr lang="ru-RU" sz="2400" b="1" dirty="0"/>
              <a:t>•	кадетские образовательные организации Российской Федерации;</a:t>
            </a:r>
          </a:p>
          <a:p>
            <a:pPr indent="457200" algn="just"/>
            <a:r>
              <a:rPr lang="ru-RU" sz="2400" b="1" dirty="0"/>
              <a:t>•	институты государственной службы правительств субъектов федерации;</a:t>
            </a:r>
          </a:p>
          <a:p>
            <a:pPr indent="457200" algn="just"/>
            <a:r>
              <a:rPr lang="ru-RU" sz="2400" b="1" dirty="0"/>
              <a:t>•	институты профильного профессионального образования государственной гражданской, военной, правоохранительной службы федерального уровня;</a:t>
            </a:r>
          </a:p>
          <a:p>
            <a:pPr indent="457200" algn="just"/>
            <a:r>
              <a:rPr lang="ru-RU" sz="2400" b="1" dirty="0"/>
              <a:t>•	Академия государственной службы и народного хозяйства при Президенте Российской Федерации, Военная академия Генерального штаба Вооруженных Сил Российской Федерации. </a:t>
            </a:r>
          </a:p>
          <a:p>
            <a:pPr indent="457200"/>
            <a:endParaRPr lang="ru-RU" sz="2400" b="1" dirty="0"/>
          </a:p>
          <a:p>
            <a:pPr indent="457200"/>
            <a:r>
              <a:rPr lang="ru-RU" sz="2400" b="1" dirty="0">
                <a:solidFill>
                  <a:srgbClr val="FF0000"/>
                </a:solidFill>
              </a:rPr>
              <a:t>Основные выводы оценки состояния дел с кадетским образование в России</a:t>
            </a:r>
          </a:p>
          <a:p>
            <a:pPr indent="457200"/>
            <a:endParaRPr lang="ru-RU" sz="2400" b="1" dirty="0"/>
          </a:p>
          <a:p>
            <a:pPr indent="457200" algn="just"/>
            <a:r>
              <a:rPr lang="ru-RU" sz="2400" b="1" dirty="0"/>
              <a:t>В России сегодня одновременно учится свыше пятидесяти тысяч кадет почти в двухстах кадетских образовательных организациях разного уровня и подчиненности, их ежегодный выпуск достигает более четырех тысяч выпускников.</a:t>
            </a:r>
          </a:p>
          <a:p>
            <a:pPr indent="457200"/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350555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212" y="1139697"/>
            <a:ext cx="112178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/>
              <a:t>В стране инициативным порядком создано несколько тысяч кадетских классов, занимающихся военно-патриотическим воспитанием юношества.</a:t>
            </a:r>
          </a:p>
          <a:p>
            <a:pPr indent="457200" algn="just"/>
            <a:r>
              <a:rPr lang="ru-RU" sz="2200" b="1" dirty="0"/>
              <a:t>Высокопрофессионально действуют десятки тысяч выпускников суворовских военных, нахимовских военно-морских училищ и кадетских корпусов Минобороны России, многие из которых по праву занимают высшие должности в системе государственной службы.</a:t>
            </a:r>
          </a:p>
          <a:p>
            <a:pPr indent="457200" algn="just"/>
            <a:r>
              <a:rPr lang="ru-RU" sz="2200" b="1" dirty="0"/>
              <a:t>Растет популярность и престижность Кадетского образования в нашем обществе.</a:t>
            </a:r>
          </a:p>
          <a:p>
            <a:pPr indent="457200" algn="just"/>
            <a:r>
              <a:rPr lang="ru-RU" sz="2200" b="1" dirty="0"/>
              <a:t>Его востребованность в системе национального образования России достигла беспрецедентного уровня. </a:t>
            </a:r>
          </a:p>
          <a:p>
            <a:pPr indent="457200" algn="just"/>
            <a:r>
              <a:rPr lang="ru-RU" sz="2200" b="1" dirty="0"/>
              <a:t>В то же время, уже четверть века количество образовательных организаций, произвольно присваивающих себе наименование «кадетских», растет бесконтрольно, хаотично, и их деятельность в этом плане не регламентируется.</a:t>
            </a:r>
          </a:p>
          <a:p>
            <a:pPr indent="457200" algn="just"/>
            <a:r>
              <a:rPr lang="ru-RU" sz="2200" b="1" dirty="0"/>
              <a:t>Анализ существующего многообразия организаций и учреждений, инициативно причисляющих себя к кадетскому образованию, позволяет сделать следующие выводы.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2,4</a:t>
            </a:r>
          </a:p>
        </p:txBody>
      </p:sp>
    </p:spTree>
    <p:extLst>
      <p:ext uri="{BB962C8B-B14F-4D97-AF65-F5344CB8AC3E}">
        <p14:creationId xmlns:p14="http://schemas.microsoft.com/office/powerpoint/2010/main" val="250614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157163"/>
            <a:ext cx="11358564" cy="6415087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FF0000"/>
                </a:solidFill>
              </a:rPr>
              <a:t>С</a:t>
            </a:r>
            <a:r>
              <a:rPr lang="ru-RU" sz="2600" b="1" dirty="0" smtClean="0">
                <a:solidFill>
                  <a:srgbClr val="FF0000"/>
                </a:solidFill>
              </a:rPr>
              <a:t>уществом глобального </a:t>
            </a:r>
            <a:r>
              <a:rPr lang="ru-RU" sz="2600" b="1" dirty="0">
                <a:solidFill>
                  <a:srgbClr val="FF0000"/>
                </a:solidFill>
              </a:rPr>
              <a:t>кризиса является –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кризис </a:t>
            </a:r>
            <a:r>
              <a:rPr lang="ru-RU" sz="3200" b="1" dirty="0">
                <a:solidFill>
                  <a:srgbClr val="FF0000"/>
                </a:solidFill>
              </a:rPr>
              <a:t>будущего и нашей человеческой </a:t>
            </a:r>
            <a:r>
              <a:rPr lang="ru-RU" sz="3200" b="1" dirty="0" smtClean="0">
                <a:solidFill>
                  <a:srgbClr val="FF0000"/>
                </a:solidFill>
              </a:rPr>
              <a:t>идентификации</a:t>
            </a:r>
            <a:endParaRPr lang="ru-RU" sz="3200" b="1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Что это значит?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Это значит, что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•  мы уже понимаем, что так жить нельзя,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• мы все хотим жить по-другому и лучше,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• но мы не знаем главного – в каком Будущем мы все хотели бы жить,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• так как сам Образ будущего не ясен ни обществу, ни </a:t>
            </a:r>
            <a:r>
              <a:rPr lang="ru-RU" sz="2600" b="1" dirty="0" smtClean="0"/>
              <a:t>власти</a:t>
            </a:r>
            <a:endParaRPr lang="ru-RU" sz="2600" b="1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Сегодня нет устоявшегося и признанного мнения о самом предназначении Человечества как социума и лидирующего биологического вида на планете Земля и т.д.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Хуже того, сегодня ни одна власть, том числе и российская, не ставит перед собой, наукой, обществом и миром эти </a:t>
            </a:r>
            <a:r>
              <a:rPr lang="ru-RU" sz="2600" b="1" dirty="0" smtClean="0"/>
              <a:t>вопросы</a:t>
            </a:r>
            <a:endParaRPr lang="ru-RU" sz="2600" b="1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val="346943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644" y="876692"/>
            <a:ext cx="113875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Кадетское образование, как таковое, в России де-факто существует и расширяется, но де-юре, в качестве специализированной системы обучения и воспитания юношества в национальном масштабе, отсутствует, так как не существует его определения в правовых актах национального образования.</a:t>
            </a:r>
          </a:p>
          <a:p>
            <a:pPr indent="457200" algn="just"/>
            <a:r>
              <a:rPr lang="ru-RU" sz="2200" b="1" dirty="0"/>
              <a:t>Отсутствуют также единые образовательные программы, стандарты и требования общефедерального уровня.</a:t>
            </a:r>
          </a:p>
          <a:p>
            <a:pPr indent="457200" algn="just"/>
            <a:r>
              <a:rPr lang="ru-RU" sz="2200" b="1" dirty="0"/>
              <a:t>Нет официальной государственной востребованности в выпускниках-кадетах, оформленной в виде государственного (регионального, ведомственного) заказа. </a:t>
            </a:r>
          </a:p>
          <a:p>
            <a:pPr indent="457200" algn="just"/>
            <a:r>
              <a:rPr lang="ru-RU" sz="2200" b="1" dirty="0"/>
              <a:t>В итоге, за кадетское образование никто не отвечает и оно, по существу, остается «бесхозным» и продолжает развиваться стихийно.</a:t>
            </a:r>
          </a:p>
          <a:p>
            <a:pPr indent="457200" algn="just"/>
            <a:r>
              <a:rPr lang="ru-RU" sz="2200" b="1" dirty="0"/>
              <a:t>Значительные средства и усилия, которые затрачивает государство и общество на деятельность существующих КОО не компенсируются соответствующим улучшением качества образования и подготовкой необходимых специалистов государственной службы, которая, в свою очередь, не связана системно со сферой кадетского образования и не получает от нее адекватной отдачи.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32068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378" y="782423"/>
            <a:ext cx="116986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/>
              <a:t>Развитие кадетского образования в стране и улучшение работы Кадетских образовательных организаций в рамках существующего правового поля и парадигмы «дополнительных программ» - невозможно, и требует внесения в действующее законодательство существенных изменений или создания специального закона (нормативного акта) о кадетском образовании в Российской Федерации.</a:t>
            </a:r>
          </a:p>
          <a:p>
            <a:pPr indent="457200" algn="just"/>
            <a:r>
              <a:rPr lang="ru-RU" sz="2200" b="1" dirty="0"/>
              <a:t>Существующие правовые, организационные и собственно образовательные основы кадетского образования и его качество, основанное на дополнительных программах, не позволяет реализовывать цели кадетского образования, указанные в ст. 86 существующего Федерального закона Российской Федерации от 29 декабря 2012 г. N 273-ФЗ "Об образовании в Российской Федерации": «подготовка несовершеннолетних обучающихся к военной или иной государственной службе, в том числе к государственной службе российского казачества».</a:t>
            </a:r>
          </a:p>
          <a:p>
            <a:pPr indent="457200" algn="just"/>
            <a:r>
              <a:rPr lang="ru-RU" sz="2200" b="1" dirty="0"/>
              <a:t>Необходимость и востребованность кадетского образования государством уже осознается, но пока еще не находит своего подтверждения в государственной практике.</a:t>
            </a:r>
          </a:p>
          <a:p>
            <a:pPr indent="457200" algn="just"/>
            <a:r>
              <a:rPr lang="ru-RU" sz="2200" b="1" dirty="0"/>
              <a:t>Обозначилась негативная тенденция «удешевления» кадетского образования путем подмены кадетских образовательных организаций созданием кадетских классов.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2,6</a:t>
            </a:r>
          </a:p>
        </p:txBody>
      </p:sp>
    </p:spTree>
    <p:extLst>
      <p:ext uri="{BB962C8B-B14F-4D97-AF65-F5344CB8AC3E}">
        <p14:creationId xmlns:p14="http://schemas.microsoft.com/office/powerpoint/2010/main" val="279416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657" y="443059"/>
            <a:ext cx="1157611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Место и роль кадетского образования</a:t>
            </a:r>
          </a:p>
          <a:p>
            <a:endParaRPr lang="ru-RU" sz="2200" b="1" dirty="0"/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Первое. </a:t>
            </a:r>
            <a:r>
              <a:rPr lang="ru-RU" sz="2200" dirty="0"/>
              <a:t>Кадетское образование – это </a:t>
            </a:r>
            <a:r>
              <a:rPr lang="ru-RU" sz="2200" b="1" dirty="0"/>
              <a:t>историческое достояние </a:t>
            </a:r>
            <a:r>
              <a:rPr lang="ru-RU" sz="2200" dirty="0"/>
              <a:t>Российского государства, всего нашего народа и национального образования, которое через века дошло к нам от великих предков.  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Второе. </a:t>
            </a:r>
            <a:r>
              <a:rPr lang="ru-RU" sz="2200" dirty="0"/>
              <a:t>Кадетское образование – это </a:t>
            </a:r>
            <a:r>
              <a:rPr lang="ru-RU" sz="2200" b="1" dirty="0"/>
              <a:t>специфическая отрасль </a:t>
            </a:r>
            <a:r>
              <a:rPr lang="ru-RU" sz="2200" dirty="0"/>
              <a:t>среднего общего и среднего профессионального образования государственной службы.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Третье. </a:t>
            </a:r>
            <a:r>
              <a:rPr lang="ru-RU" sz="2200" dirty="0"/>
              <a:t>Кадетское образование предназначено </a:t>
            </a:r>
            <a:r>
              <a:rPr lang="ru-RU" sz="2200" b="1" dirty="0"/>
              <a:t>для ранней профессиональной ориентации и </a:t>
            </a:r>
            <a:r>
              <a:rPr lang="ru-RU" sz="2200" b="1" dirty="0" err="1"/>
              <a:t>довузовской</a:t>
            </a:r>
            <a:r>
              <a:rPr lang="ru-RU" sz="2200" b="1" dirty="0"/>
              <a:t> профильной подготовки </a:t>
            </a:r>
            <a:r>
              <a:rPr lang="ru-RU" sz="2200" dirty="0"/>
              <a:t>несовершеннолетних граждан РФ, а также </a:t>
            </a:r>
            <a:r>
              <a:rPr lang="ru-RU" sz="2200" b="1" dirty="0"/>
              <a:t>выполнения государственного (ведомственного, регионального) заказа по профессиональной подготовке младших специалистов определенных номенклатур для военной, правоохранительной, гражданской государственной службы.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Четвертое. </a:t>
            </a:r>
            <a:r>
              <a:rPr lang="ru-RU" sz="2200" dirty="0"/>
              <a:t>В этом качестве Кадетское образование является </a:t>
            </a:r>
            <a:r>
              <a:rPr lang="ru-RU" sz="2200" b="1" dirty="0"/>
              <a:t>составной частью государственной кадровой политики, первичным элементом непрерывного образования государственной службы, составляющих основу формирования нового слоя профессиональных государственных служащих, кадрового и мобилизационного резерва Российской Федерации.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3,1</a:t>
            </a:r>
          </a:p>
        </p:txBody>
      </p:sp>
    </p:spTree>
    <p:extLst>
      <p:ext uri="{BB962C8B-B14F-4D97-AF65-F5344CB8AC3E}">
        <p14:creationId xmlns:p14="http://schemas.microsoft.com/office/powerpoint/2010/main" val="192913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645" y="760478"/>
            <a:ext cx="1143471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Пято</a:t>
            </a:r>
            <a:r>
              <a:rPr lang="ru-RU" sz="2200" dirty="0">
                <a:solidFill>
                  <a:srgbClr val="FF0000"/>
                </a:solidFill>
              </a:rPr>
              <a:t>е. </a:t>
            </a:r>
            <a:r>
              <a:rPr lang="ru-RU" sz="2200" dirty="0"/>
              <a:t>Кадетское образование осуществляется в </a:t>
            </a:r>
            <a:r>
              <a:rPr lang="ru-RU" sz="2200" b="1" dirty="0"/>
              <a:t>Кадетских образовательных организациях (КОО) определенных типов </a:t>
            </a:r>
            <a:r>
              <a:rPr lang="ru-RU" sz="2200" dirty="0"/>
              <a:t>(ПКУ, СВУ, НВМУ, КК) в течение 7-8 лет (с 5-го по 11-12 классы) – в условиях </a:t>
            </a:r>
            <a:r>
              <a:rPr lang="ru-RU" sz="2200" b="1" dirty="0"/>
              <a:t>особой педагогической среды обучения и воспитания кадет</a:t>
            </a:r>
            <a:r>
              <a:rPr lang="ru-RU" sz="2200" dirty="0"/>
              <a:t>, а именно: наличия института офицеров-воспитателей; интерната с полным пансионом, современной инфраструктурой и учебно-материальной базой, элементами воинского общежития, распорядка дня, дисциплины и уставных взаимоотношений, соблюдением установленной кадетской формы одежды, атрибутов и ритуалов. 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Шестое. </a:t>
            </a:r>
            <a:r>
              <a:rPr lang="ru-RU" sz="2200" dirty="0"/>
              <a:t>Кадетское образование ведется по </a:t>
            </a:r>
            <a:r>
              <a:rPr lang="ru-RU" sz="2200" b="1" dirty="0"/>
              <a:t>специальному Федеральному государственному образовательному стандарту кадетского образования</a:t>
            </a:r>
            <a:r>
              <a:rPr lang="ru-RU" sz="2200" dirty="0"/>
              <a:t>, основным компонентом которого являются общеобразовательные стандарты, принятые в Российской Федерации, и профессиональные требования государственных учредителей КОО.</a:t>
            </a:r>
          </a:p>
          <a:p>
            <a:pPr indent="457200" algn="just"/>
            <a:r>
              <a:rPr lang="ru-RU" sz="2200" dirty="0"/>
              <a:t>При этом в образовательном процессе </a:t>
            </a:r>
            <a:r>
              <a:rPr lang="ru-RU" sz="2200" b="1" dirty="0"/>
              <a:t>приоритет отдается кадетскому воспитанию. </a:t>
            </a:r>
          </a:p>
          <a:p>
            <a:pPr indent="457200" algn="just"/>
            <a:r>
              <a:rPr lang="ru-RU" sz="2200" dirty="0"/>
              <a:t>Когда между свободами-правами и обязанностями на первое место выносится </a:t>
            </a:r>
            <a:r>
              <a:rPr lang="ru-RU" sz="2200" b="1" dirty="0"/>
              <a:t>осознанный выбор долга и обязанности – безупречного и бескорыстного служения Отечеству – как высшего смысла всей жизни.</a:t>
            </a:r>
          </a:p>
          <a:p>
            <a:pPr indent="457200" algn="just"/>
            <a:endParaRPr lang="ru-RU" sz="2200" b="1" dirty="0"/>
          </a:p>
          <a:p>
            <a:pPr indent="457200" algn="just"/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3,2</a:t>
            </a:r>
          </a:p>
        </p:txBody>
      </p:sp>
    </p:spTree>
    <p:extLst>
      <p:ext uri="{BB962C8B-B14F-4D97-AF65-F5344CB8AC3E}">
        <p14:creationId xmlns:p14="http://schemas.microsoft.com/office/powerpoint/2010/main" val="4056404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500" y="1866507"/>
            <a:ext cx="11547836" cy="316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Седьмое. </a:t>
            </a:r>
            <a:r>
              <a:rPr lang="ru-RU" sz="2200" b="1" dirty="0"/>
              <a:t>Обязательные условия полноценного Кадетского образования – это</a:t>
            </a:r>
            <a:r>
              <a:rPr lang="ru-RU" sz="2200" dirty="0"/>
              <a:t>:</a:t>
            </a:r>
          </a:p>
          <a:p>
            <a:pPr indent="457200" algn="just"/>
            <a:r>
              <a:rPr lang="ru-RU" sz="2200" dirty="0"/>
              <a:t>•	строгое соблюдение требований к качеству абитуриентов для КОО;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система отбора и подготовки </a:t>
            </a:r>
            <a:r>
              <a:rPr lang="ru-RU" sz="2200" dirty="0"/>
              <a:t>(повышения квалификации), аттестации (ротации), мотивации и социальных гарантий </a:t>
            </a:r>
            <a:r>
              <a:rPr lang="ru-RU" sz="2200" b="1" dirty="0"/>
              <a:t>командных, воспитательных и преподавательских кадров </a:t>
            </a:r>
            <a:r>
              <a:rPr lang="ru-RU" sz="2200" dirty="0"/>
              <a:t>для КОО Российской Федерации;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лицензирование и полная сертификация деятельности КОО;</a:t>
            </a:r>
          </a:p>
          <a:p>
            <a:pPr indent="457200" algn="just"/>
            <a:r>
              <a:rPr lang="ru-RU" sz="2200" dirty="0"/>
              <a:t>•	гарантированное </a:t>
            </a:r>
            <a:r>
              <a:rPr lang="ru-RU" sz="2200" b="1" dirty="0"/>
              <a:t>выполнение государственного (ведомственного, регионального) заказа на профессиональную подготовку кадет </a:t>
            </a:r>
            <a:r>
              <a:rPr lang="ru-RU" sz="2200" dirty="0"/>
              <a:t>по видам государственной службы – военной, правоохранительной или гражданской.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3,3</a:t>
            </a:r>
          </a:p>
        </p:txBody>
      </p:sp>
    </p:spTree>
    <p:extLst>
      <p:ext uri="{BB962C8B-B14F-4D97-AF65-F5344CB8AC3E}">
        <p14:creationId xmlns:p14="http://schemas.microsoft.com/office/powerpoint/2010/main" val="179440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766" y="631596"/>
            <a:ext cx="11293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Содержание Концепции кадетского образования в Российской Федерации</a:t>
            </a:r>
          </a:p>
          <a:p>
            <a:endParaRPr lang="ru-RU" sz="2400" b="1" dirty="0"/>
          </a:p>
          <a:p>
            <a:pPr indent="457200" algn="just"/>
            <a:r>
              <a:rPr lang="ru-RU" sz="2400" b="1" dirty="0"/>
              <a:t>Концепция состоит из семи частей, глоссария и приложений: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I. </a:t>
            </a:r>
            <a:r>
              <a:rPr lang="ru-RU" sz="2400" b="1" dirty="0"/>
              <a:t>Общие положения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II. </a:t>
            </a:r>
            <a:r>
              <a:rPr lang="ru-RU" sz="2400" b="1" dirty="0"/>
              <a:t>Состояние и проблемы кадетского образования в Российской Федерации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III. </a:t>
            </a:r>
            <a:r>
              <a:rPr lang="ru-RU" sz="2400" b="1" dirty="0"/>
              <a:t>Цели, задачи и принципы кадетского образования в Российской Федерации.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IV. </a:t>
            </a:r>
            <a:r>
              <a:rPr lang="ru-RU" sz="2400" b="1" dirty="0"/>
              <a:t>Основы функционирования федеральной системы кадетского образования.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V. </a:t>
            </a:r>
            <a:r>
              <a:rPr lang="ru-RU" sz="2400" b="1" dirty="0"/>
              <a:t>Содержание кадетского образования и кадетская педагогическая среда.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VI. </a:t>
            </a:r>
            <a:r>
              <a:rPr lang="ru-RU" sz="2400" b="1" dirty="0"/>
              <a:t>Механизмы реализации государственной политики в области кадетского образования.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VII. </a:t>
            </a:r>
            <a:r>
              <a:rPr lang="ru-RU" sz="2400" b="1" dirty="0"/>
              <a:t>Результаты реализации Концепции кадетского образования в Российской Федерации.</a:t>
            </a:r>
          </a:p>
          <a:p>
            <a:pPr indent="457200" algn="just"/>
            <a:endParaRPr lang="ru-RU" sz="2400" b="1" dirty="0"/>
          </a:p>
          <a:p>
            <a:pPr indent="457200" algn="just"/>
            <a:r>
              <a:rPr lang="ru-RU" sz="2400" b="1" dirty="0"/>
              <a:t>Глоссарий Концепции кадетского образования в Российской Федерации </a:t>
            </a:r>
          </a:p>
          <a:p>
            <a:pPr indent="457200" algn="just"/>
            <a:r>
              <a:rPr lang="ru-RU" sz="2400" b="1" dirty="0"/>
              <a:t>Приложения.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648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5,1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938" y="613945"/>
            <a:ext cx="11491274" cy="543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Концепции Кадетского образования в России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удалось разработать теоретический и методологический материал,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включивший исторический опыт кадетских корпусов Российской Империи, суворовской военной школы Советского Союза и современных подходов к кадетскому образованию институтов гражданского общества России.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КОНЦЕПЦИИ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Полно проанализированы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состояние и проблемы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кадетского образования в РФ.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Определены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место и роль кадетского образования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в системе государственной службы и кадровой политики.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Создан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Глоссарий,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котором даны определения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основных понятий и терминов Кадетского образования.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Сформулированы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цели, задачи и принципы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кадетского образования.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Обозначены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основы функционирования федеральной системы кадетского образования.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Раскрыто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содержание кадетского образования, и модель кадетской образовательной педагогической среды.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Русская национальная культура и Русская Православная церковь определены в качестве основы кадетского воспитания и образования.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Выстроены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основы Федерального образовательного и воспитательного стандартов кадетского образования, а также систему показателей его государственной эффективности.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1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498" y="1357460"/>
            <a:ext cx="115007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Определены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типы и уровни кадетских образовательных организаций, а также обозначить их взаимодействие с учредителями, заказчиками и институтами гражданского общества.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Представлены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идеальные модели кадетских образовательных организаций и их выпускников.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Намечена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система договорных отношений участников образовательного процесса по линии воспитанник – учреждение – заказчик (учредитель).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Названы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требования к инфраструктуре КОО и к качеству их постоянного состава.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Предложены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основные алгоритмы функционирования кадетских образовательных организаций и ориентировочные расчеты учебного года.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Спроектированы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механизмы управления кадетским образованием, основы взаимодействия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участников образовательного процесса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и «дорожную карту»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реализации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государственной политики в области кадетского образования.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Предопределены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ресурсы 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результаты реализации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Концепции кадетского образования в Российской Федерации.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5,2</a:t>
            </a:r>
          </a:p>
        </p:txBody>
      </p:sp>
    </p:spTree>
    <p:extLst>
      <p:ext uri="{BB962C8B-B14F-4D97-AF65-F5344CB8AC3E}">
        <p14:creationId xmlns:p14="http://schemas.microsoft.com/office/powerpoint/2010/main" val="139459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645" y="1432874"/>
            <a:ext cx="11453567" cy="383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Приложениях к базовым основам Концепции отражены: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Характеристики единой </a:t>
            </a:r>
            <a:r>
              <a:rPr lang="x-none" b="1" dirty="0">
                <a:latin typeface="Arial" panose="020B0604020202020204" pitchFamily="34" charset="0"/>
                <a:ea typeface="Times New Roman" panose="02020603050405020304" pitchFamily="18" charset="0"/>
              </a:rPr>
              <a:t>системы отбора и подготовки кадров </a:t>
            </a: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для кадетских образовательных организаций;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Основы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идеологии и этики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кадетского образования;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Перечень рекомендуемых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предметов обучения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кадетских образовательных организациях;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Перечень рекомендуемых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тем лагерных сборов и стажировок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воспитанников кадетских образовательных организаций;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Примерный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перечень специальностей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среднего профессионального образования для подготовки в кадетских образовательных организациях Минобороны России;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Типовой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распорядок дня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для Кадетских образовательных организаций;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Перечень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нормативных документов,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необходимых для эффективного функционирования Федеральной системы кадетского образования.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7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801279"/>
            <a:ext cx="11425286" cy="524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Цели, задачи и принципы кадетского образования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Цели Кадетского образования: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-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Создание нового слоя государственных служащих, способных и готовых к службе Отечеству и его защите с детства.</a:t>
            </a:r>
          </a:p>
          <a:p>
            <a:pPr lvl="0" indent="-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Формирование федеральной системы кадетского образования как части государственной кадровой политики и государственной службы.</a:t>
            </a:r>
          </a:p>
          <a:p>
            <a:pPr lvl="0" indent="-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Комплектование и наполнение государственного аппарата и органов государственного, муниципального и корпоративного управления профессионально подготовленными служащими, способными и готовыми к профессиональному выполнению своих обязанностей, по определению являющихся патриотами страны, воспитанных в Чести, Долге, Добре и Красоте, и неподверженных коррупции. </a:t>
            </a:r>
          </a:p>
          <a:p>
            <a:pPr lvl="0" indent="-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Формирование слоя российского общества, способного быть скрепой и примером патриотической идентификации страны.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6,1</a:t>
            </a:r>
          </a:p>
        </p:txBody>
      </p:sp>
    </p:spTree>
    <p:extLst>
      <p:ext uri="{BB962C8B-B14F-4D97-AF65-F5344CB8AC3E}">
        <p14:creationId xmlns:p14="http://schemas.microsoft.com/office/powerpoint/2010/main" val="107133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787" y="1042989"/>
            <a:ext cx="108870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Сегодня весь мир испытывает кризис, это всеобщее и устоявшееся мнение и основа оценки стратегической обстановки любого </a:t>
            </a:r>
            <a:r>
              <a:rPr lang="ru-RU" sz="2600" b="1" dirty="0" smtClean="0">
                <a:solidFill>
                  <a:srgbClr val="FF0000"/>
                </a:solidFill>
              </a:rPr>
              <a:t>плана</a:t>
            </a:r>
            <a:endParaRPr lang="ru-RU" sz="2600" b="1" dirty="0">
              <a:solidFill>
                <a:srgbClr val="FF0000"/>
              </a:solidFill>
            </a:endParaRPr>
          </a:p>
          <a:p>
            <a:pPr indent="457200" algn="just"/>
            <a:endParaRPr lang="ru-RU" sz="2600" b="1" dirty="0"/>
          </a:p>
          <a:p>
            <a:pPr indent="457200" algn="just"/>
            <a:r>
              <a:rPr lang="ru-RU" sz="2600" b="1" dirty="0"/>
              <a:t>• Некоторые видят в нем – экономическую </a:t>
            </a:r>
            <a:r>
              <a:rPr lang="ru-RU" sz="2600" b="1" dirty="0" smtClean="0"/>
              <a:t>составляющую </a:t>
            </a:r>
            <a:endParaRPr lang="ru-RU" sz="2600" b="1" dirty="0"/>
          </a:p>
          <a:p>
            <a:pPr indent="457200" algn="just"/>
            <a:r>
              <a:rPr lang="ru-RU" sz="2600" b="1" dirty="0"/>
              <a:t>• кто-то оценивает его как гибридную </a:t>
            </a:r>
            <a:r>
              <a:rPr lang="ru-RU" sz="2600" b="1" dirty="0" smtClean="0"/>
              <a:t>войну </a:t>
            </a:r>
            <a:endParaRPr lang="ru-RU" sz="2600" b="1" dirty="0"/>
          </a:p>
          <a:p>
            <a:pPr indent="457200" algn="just"/>
            <a:r>
              <a:rPr lang="ru-RU" sz="2600" b="1" dirty="0"/>
              <a:t>• другие как кризис старой американской – либеральной модели управления миром через «идею прибыли, свободного рынка и прав человека, а также силовой диктат «нового избранного народа</a:t>
            </a:r>
            <a:r>
              <a:rPr lang="ru-RU" sz="2600" b="1" dirty="0" smtClean="0"/>
              <a:t>» </a:t>
            </a:r>
            <a:endParaRPr lang="ru-RU" sz="2600" b="1" dirty="0"/>
          </a:p>
          <a:p>
            <a:pPr indent="457200" algn="just"/>
            <a:r>
              <a:rPr lang="ru-RU" sz="2600" b="1" dirty="0"/>
              <a:t>• многие уверены, что это следствие борьбы США и Запада за сохранение своего цивилизационного лидерства и установление «нового однополярного мира</a:t>
            </a:r>
            <a:r>
              <a:rPr lang="ru-RU" sz="2600" b="1" dirty="0" smtClean="0"/>
              <a:t>»</a:t>
            </a:r>
            <a:endParaRPr lang="ru-RU" sz="2600" b="1" dirty="0"/>
          </a:p>
          <a:p>
            <a:pPr indent="457200" algn="just"/>
            <a:r>
              <a:rPr lang="ru-RU" sz="2600" b="1" dirty="0"/>
              <a:t>• и все они будут правы, так как все данные составляющие присутствуют в этом глобальном кризисе, в качестве его </a:t>
            </a:r>
            <a:r>
              <a:rPr lang="ru-RU" sz="2600" b="1" dirty="0" smtClean="0"/>
              <a:t>компонент</a:t>
            </a:r>
            <a:endParaRPr lang="ru-RU" sz="2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405772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071" y="197963"/>
            <a:ext cx="1149127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Задачи кадетского образования: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Воспитание личности кадета – гражданина и патриота своей страны, просвещенного, культурного, разумного, зрелого в суждениях и поступках человека с лидерской позицией, способного к духовному совершенствованию, жизнетворчеству и созиданию, готового и способного к службе Отчеству и его защите. </a:t>
            </a: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Выработка у кадет нацеленности на дальнейшее самосовершенствование и способности к самоотверженному труду в разных сферах жизнедеятельности Отечества сообразно талантам и требованиям службы, и к проявлению активной жизненной и гражданской позиции.</a:t>
            </a: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Подготовка каждого кадета как государственно-мыслящего служащего, готового брать на себя ответственность за судьбу страны.</a:t>
            </a: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Получение кадетами знаний и навыков работы по специальностям государственной, в том числе военной, службы, посредством реализации технологии комплексной подготовки государственных служащих, являющейся составляющей кадетского образования.</a:t>
            </a:r>
          </a:p>
          <a:p>
            <a:pPr indent="457200" algn="just"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Выработка у кадет морально-психологических, деловых и организационных качеств, стойкости, выносливости к физическим и морально-психологическим нагрузкам, как основы для формирования высокообразованного и профессионально подготовленного государственного служащего – защитника интересов общества и государства.</a:t>
            </a:r>
            <a:r>
              <a:rPr lang="ru-RU" sz="2000" dirty="0"/>
              <a:t> </a:t>
            </a:r>
          </a:p>
          <a:p>
            <a:pPr indent="457200" algn="just">
              <a:buFont typeface="Symbol" panose="05050102010706020507" pitchFamily="18" charset="2"/>
              <a:buChar char=""/>
            </a:pPr>
            <a:r>
              <a:rPr lang="ru-RU" sz="2000" dirty="0"/>
              <a:t>Создание образовательной педагогической среды, формирующей у кадет положительную мотивацию на приобретение знаний, навыков и умений, необходимых государственному служащему в процессе службы, а также таких качеств характера, как инициативность, самостоятельность, готовность к высокопрофессиональному служению Отечеству на гражданском и военном поприще.</a:t>
            </a:r>
          </a:p>
          <a:p>
            <a:pPr lvl="0" indent="457200" algn="just">
              <a:buFont typeface="Symbol" panose="05050102010706020507" pitchFamily="18" charset="2"/>
              <a:buChar char=""/>
            </a:pP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6,2</a:t>
            </a:r>
          </a:p>
        </p:txBody>
      </p:sp>
    </p:spTree>
    <p:extLst>
      <p:ext uri="{BB962C8B-B14F-4D97-AF65-F5344CB8AC3E}">
        <p14:creationId xmlns:p14="http://schemas.microsoft.com/office/powerpoint/2010/main" val="3436625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073" y="169683"/>
            <a:ext cx="115101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Принципы кадетского образования в Российской Федерации</a:t>
            </a:r>
            <a:endParaRPr lang="ru-RU" sz="2200" dirty="0">
              <a:ea typeface="Times New Roman" panose="02020603050405020304" pitchFamily="18" charset="0"/>
            </a:endParaRPr>
          </a:p>
          <a:p>
            <a:pPr indent="457200" algn="just"/>
            <a:r>
              <a:rPr lang="x-none" sz="2200" dirty="0">
                <a:ea typeface="Times New Roman" panose="02020603050405020304" pitchFamily="18" charset="0"/>
              </a:rPr>
              <a:t>Кадетское образование как часть национального образования руководствуется всеми принципами образовательной деятельности, </a:t>
            </a:r>
            <a:r>
              <a:rPr lang="ru-RU" sz="2200" dirty="0">
                <a:ea typeface="Times New Roman" panose="02020603050405020304" pitchFamily="18" charset="0"/>
              </a:rPr>
              <a:t>которые </a:t>
            </a:r>
            <a:r>
              <a:rPr lang="x-none" sz="2200" dirty="0">
                <a:ea typeface="Times New Roman" panose="02020603050405020304" pitchFamily="18" charset="0"/>
              </a:rPr>
              <a:t>выработа</a:t>
            </a:r>
            <a:r>
              <a:rPr lang="ru-RU" sz="2200" dirty="0" err="1">
                <a:ea typeface="Times New Roman" panose="02020603050405020304" pitchFamily="18" charset="0"/>
              </a:rPr>
              <a:t>ны</a:t>
            </a:r>
            <a:r>
              <a:rPr lang="x-none" sz="2200" dirty="0">
                <a:ea typeface="Times New Roman" panose="02020603050405020304" pitchFamily="18" charset="0"/>
              </a:rPr>
              <a:t> теорией и практикой образования</a:t>
            </a:r>
            <a:r>
              <a:rPr lang="ru-RU" sz="2200" dirty="0">
                <a:ea typeface="Times New Roman" panose="02020603050405020304" pitchFamily="18" charset="0"/>
              </a:rPr>
              <a:t> в Российской Федерации,</a:t>
            </a:r>
            <a:r>
              <a:rPr lang="x-none" sz="2200" dirty="0">
                <a:ea typeface="Times New Roman" panose="02020603050405020304" pitchFamily="18" charset="0"/>
              </a:rPr>
              <a:t> и изложе</a:t>
            </a:r>
            <a:r>
              <a:rPr lang="ru-RU" sz="2200" dirty="0" err="1">
                <a:ea typeface="Times New Roman" panose="02020603050405020304" pitchFamily="18" charset="0"/>
              </a:rPr>
              <a:t>ны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x-none" sz="2200" dirty="0">
                <a:ea typeface="Times New Roman" panose="02020603050405020304" pitchFamily="18" charset="0"/>
              </a:rPr>
              <a:t>в соответствующих правовых актах.</a:t>
            </a:r>
            <a:endParaRPr lang="ru-RU" sz="2200" dirty="0">
              <a:ea typeface="Times New Roman" panose="02020603050405020304" pitchFamily="18" charset="0"/>
            </a:endParaRPr>
          </a:p>
          <a:p>
            <a:pPr indent="457200" algn="just"/>
            <a:r>
              <a:rPr lang="x-none" sz="2200" dirty="0">
                <a:ea typeface="Times New Roman" panose="02020603050405020304" pitchFamily="18" charset="0"/>
              </a:rPr>
              <a:t>Основываясь на успешном трехсотлетнем опыте, кадетское образование как составная часть системы образования государственной службы и государственной кадровой политики,</a:t>
            </a:r>
            <a:r>
              <a:rPr lang="x-none" sz="2200" i="1" dirty="0">
                <a:ea typeface="Times New Roman" panose="02020603050405020304" pitchFamily="18" charset="0"/>
              </a:rPr>
              <a:t> </a:t>
            </a:r>
            <a:r>
              <a:rPr lang="x-none" sz="2200" dirty="0">
                <a:ea typeface="Times New Roman" panose="02020603050405020304" pitchFamily="18" charset="0"/>
              </a:rPr>
              <a:t>руководствуется собственными</a:t>
            </a:r>
            <a:r>
              <a:rPr lang="ru-RU" sz="2200" dirty="0">
                <a:ea typeface="Times New Roman" panose="02020603050405020304" pitchFamily="18" charset="0"/>
              </a:rPr>
              <a:t>,</a:t>
            </a:r>
            <a:r>
              <a:rPr lang="x-none" sz="2200" dirty="0">
                <a:ea typeface="Times New Roman" panose="02020603050405020304" pitchFamily="18" charset="0"/>
              </a:rPr>
              <a:t> исторически сложившимися принципами деятельности, формирующими особый уклад жизни</a:t>
            </a:r>
            <a:r>
              <a:rPr lang="ru-RU" sz="2200" dirty="0">
                <a:ea typeface="Times New Roman" panose="02020603050405020304" pitchFamily="18" charset="0"/>
              </a:rPr>
              <a:t> Кадетских образовательных организаций </a:t>
            </a:r>
            <a:r>
              <a:rPr lang="x-none" sz="2200" dirty="0">
                <a:ea typeface="Times New Roman" panose="02020603050405020304" pitchFamily="18" charset="0"/>
              </a:rPr>
              <a:t>и особую</a:t>
            </a:r>
            <a:r>
              <a:rPr lang="ru-RU" sz="2200" dirty="0">
                <a:ea typeface="Times New Roman" panose="02020603050405020304" pitchFamily="18" charset="0"/>
              </a:rPr>
              <a:t> кадетскую образовательную </a:t>
            </a:r>
            <a:r>
              <a:rPr lang="x-none" sz="2200" dirty="0">
                <a:ea typeface="Times New Roman" panose="02020603050405020304" pitchFamily="18" charset="0"/>
              </a:rPr>
              <a:t>педагогическую среду.</a:t>
            </a:r>
            <a:endParaRPr lang="ru-RU" sz="2200" dirty="0">
              <a:ea typeface="Times New Roman" panose="02020603050405020304" pitchFamily="18" charset="0"/>
            </a:endParaRPr>
          </a:p>
          <a:p>
            <a:pPr indent="457200" algn="just"/>
            <a:r>
              <a:rPr lang="x-none" sz="2200" b="1" dirty="0"/>
              <a:t>Основные принципы кадетского образования</a:t>
            </a:r>
            <a:r>
              <a:rPr lang="ru-RU" sz="2200" b="1" dirty="0"/>
              <a:t>:</a:t>
            </a:r>
            <a:endParaRPr lang="ru-RU" sz="2200" dirty="0"/>
          </a:p>
          <a:p>
            <a:pPr lvl="0" indent="457200" algn="just"/>
            <a:r>
              <a:rPr lang="ru-RU" sz="2200" b="1" dirty="0"/>
              <a:t>Формирование</a:t>
            </a:r>
            <a:r>
              <a:rPr lang="x-none" sz="2200" b="1" dirty="0"/>
              <a:t> личности кадет</a:t>
            </a:r>
            <a:r>
              <a:rPr lang="x-none" sz="2200" dirty="0"/>
              <a:t> как совокупности личностных качеств, отвечающих целям кадетского образования</a:t>
            </a:r>
            <a:r>
              <a:rPr lang="ru-RU" sz="2200" dirty="0"/>
              <a:t> – есть определяющий </a:t>
            </a:r>
            <a:r>
              <a:rPr lang="x-none" sz="2200" dirty="0"/>
              <a:t>и главный приоритет деятельности КОО</a:t>
            </a:r>
            <a:r>
              <a:rPr lang="ru-RU" sz="2200" dirty="0"/>
              <a:t>.</a:t>
            </a:r>
          </a:p>
          <a:p>
            <a:pPr lvl="0" indent="457200" algn="just"/>
            <a:r>
              <a:rPr lang="x-none" sz="2200" dirty="0"/>
              <a:t>Глубокое проникновение и осознанное восприятие Русской культуры и Православия</a:t>
            </a:r>
            <a:r>
              <a:rPr lang="ru-RU" sz="2200" dirty="0"/>
              <a:t>,</a:t>
            </a:r>
            <a:r>
              <a:rPr lang="x-none" sz="2200" dirty="0"/>
              <a:t> других традиционных российских религий, как основополагающих феноменов менталитета народов России. </a:t>
            </a:r>
            <a:endParaRPr lang="ru-RU" sz="2200" dirty="0"/>
          </a:p>
          <a:p>
            <a:pPr lvl="0" indent="457200" algn="just"/>
            <a:r>
              <a:rPr lang="ru-RU" sz="2200" b="1" dirty="0"/>
              <a:t>Приоритет кадетского воспитания над обучением. </a:t>
            </a:r>
            <a:endParaRPr lang="ru-RU" sz="2200" dirty="0"/>
          </a:p>
          <a:p>
            <a:pPr lvl="0" indent="457200" algn="just"/>
            <a:r>
              <a:rPr lang="ru-RU" sz="2200" dirty="0"/>
              <a:t>Приоритет </a:t>
            </a:r>
            <a:r>
              <a:rPr lang="ru-RU" sz="2200" b="1" dirty="0"/>
              <a:t>осознанного выбора долга и обязанности – безупречного и бескорыстного служения Отечеству – как высшего смысла всей жизни, над правами участников образовательного процесса.</a:t>
            </a:r>
            <a:endParaRPr lang="ru-RU" sz="2200" dirty="0"/>
          </a:p>
          <a:p>
            <a:pPr indent="457200" algn="just">
              <a:spcAft>
                <a:spcPts val="0"/>
              </a:spcAft>
            </a:pP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6,3</a:t>
            </a:r>
          </a:p>
        </p:txBody>
      </p:sp>
    </p:spTree>
    <p:extLst>
      <p:ext uri="{BB962C8B-B14F-4D97-AF65-F5344CB8AC3E}">
        <p14:creationId xmlns:p14="http://schemas.microsoft.com/office/powerpoint/2010/main" val="1106859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499" y="970961"/>
            <a:ext cx="114629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Воспитание кадет: </a:t>
            </a:r>
          </a:p>
          <a:p>
            <a:pPr indent="457200" algn="just"/>
            <a:r>
              <a:rPr lang="ru-RU" sz="2200" dirty="0"/>
              <a:t>- в условиях воинского коллектива и общежития;</a:t>
            </a:r>
          </a:p>
          <a:p>
            <a:pPr indent="457200" algn="just"/>
            <a:r>
              <a:rPr lang="ru-RU" sz="2200" dirty="0"/>
              <a:t>- на исторических кадетских традициях и в этике служения Отечеству с детства;</a:t>
            </a:r>
          </a:p>
          <a:p>
            <a:pPr indent="457200" algn="just"/>
            <a:r>
              <a:rPr lang="ru-RU" sz="2200" dirty="0"/>
              <a:t>- в атмосфере Долга, Чести, Добра, Красоты и любви к России и ее истории, формируемой на основе базовых национальных ценностей;</a:t>
            </a:r>
          </a:p>
          <a:p>
            <a:pPr indent="457200" algn="just"/>
            <a:r>
              <a:rPr lang="ru-RU" sz="2200" dirty="0"/>
              <a:t>- на примерах служения Отечеству выдающихся деятелей России, ее Героев, Святых и личном примере своих учителей и воспитателей.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Личностный (индивидуальный) подход к воспитанию кадет </a:t>
            </a:r>
            <a:r>
              <a:rPr lang="ru-RU" sz="2200" dirty="0"/>
              <a:t>как достойных граждан России, патриотов, творческих и ответственных созидателей, специалистов своего дела, способных к преодолению трудностей жизни и службы и организации работы коллектива, высоконравственных, скромных, жертвенных, укорененных в отечественных культурно-исторических традициях и приобщенных к базовым национальным ценностям.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Высший критерий оценки деятельности КОО и ее педагогических кадров – успешность выпускников в служении Отечеству.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6,4</a:t>
            </a:r>
          </a:p>
        </p:txBody>
      </p:sp>
    </p:spTree>
    <p:extLst>
      <p:ext uri="{BB962C8B-B14F-4D97-AF65-F5344CB8AC3E}">
        <p14:creationId xmlns:p14="http://schemas.microsoft.com/office/powerpoint/2010/main" val="1453653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0960" y="199221"/>
            <a:ext cx="4135812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928" y="867265"/>
            <a:ext cx="11327876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Кадет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– историческое единое (обобщенное) наименование всех воспитанников и выпускников КОО, независимо от типа, ведомственной подчиненности и специального наименования образовательной организации, в которой они в течение 7-8 лет (с 5 по 11-12 классы) получили среднее общее и предпрофессиональное или среднее профессиональное образование государственной службы, воспитаны в исторических патриотических кадетских традициях и готовности к беспорочному служению Отечеству на военном или ином государственном поприще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928" y="3071137"/>
            <a:ext cx="11327876" cy="313932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Кадетское образование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- целенаправленный процесс воспитания и обучения несовершеннолетних обучающихся в Кадетских образовательных организациях: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имеющих целью подготовку граждан-патриотов, целенаправленно ориентированных на службу Отечеству, а также на подготовку служащих и специалистов среднего звена государственной военной, правоохранительной и гражданской службы, в том числе государственной службы российского казачества;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реализующих модели кадетского образования, определенные соответствующим законодательством и нормативными положениям;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приоритетно в условиях интернатного содержания и воинского общежития с детства;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одновременно и в процессе получения кадетами среднего общего, профильного предпрофессионального или среднего профессионального образования.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487" y="1206631"/>
            <a:ext cx="11387579" cy="45243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Кадетское воспитание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– деятельность, направленная на формирование и развитие личности воспитанников в процессе обучения в Кадетских образовательных организациях, базирующаяся на духовных и исторических традициях, кадетской идеологии и этике патриотического служения Отечеству.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Кадетское воспитание призвано: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формировать ценностную и патриотическую национальную самоидентификацию воспитанников как достойных граждан Великой России;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нацеливать воспитанников на духовно-нравственную и государственническую патриотическую социализацию, основанную на национальных исторических ценностях, общепринятых правилах и нормах поведения;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устанавливать устойчивую нравственную позицию и способность различать добро и зло;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ориентировать участников образовательного процесса на сознательное совершение кадетами нравственного жизненного выбора для труда и службы во благо сограждан и своего Отечества;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вырабатывать навыки жизни в коллективе и обществе, а также уважение к людям, труду, культуре и знаниям;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готовить кадет к военной или иной государственной службе, в том числе к государственной службе российского казачества.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658" y="716437"/>
            <a:ext cx="11538408" cy="53553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x-none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Кадетская образовательная организация (далее КОО) </a:t>
            </a:r>
            <a:r>
              <a:rPr lang="x-none" b="1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президентское кадетское училище (ПКУ), суворовское военное училище (СВУ), нахимовское военно-морское училище (НВМУ), кадетский корпус (военный, морской, казачий), пансион государственных воспитанниц (ПГВ), Мариинское училище – есть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b="1" dirty="0">
                <a:latin typeface="Arial" panose="020B0604020202020204" pitchFamily="34" charset="0"/>
                <a:ea typeface="Times New Roman" panose="02020603050405020304" pitchFamily="18" charset="0"/>
              </a:rPr>
              <a:t>особый (самостоятельный) тип образовательной организации, обладающей следующими правовыми признаками и организационными особенностями.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Это государственное казенное специализированное учебное заведение, которое одновременно: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реализует программу среднего общего образования;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специальные программы предпрофессионального и/или среднего профессионального образования государственной службы (военной, правоохранительной, гражданской);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программы гуманитарного образования, воспитания и культуры.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Функционирующее в условиях полного пансиона, воинского общежития, регламентации распорядка дня, исторического кадетского воспитания и при наличии института офицеров-воспитателей.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Предназначенное для подготовки молодежи к государственной службе (карьере).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Исполняющее государственный (ведомственный, региональный) заказ на подготовку соответствующих специалистов государственной службы в интересах своих учредителей.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b="1" dirty="0">
                <a:latin typeface="Arial" panose="020B0604020202020204" pitchFamily="34" charset="0"/>
                <a:ea typeface="Times New Roman" panose="02020603050405020304" pitchFamily="18" charset="0"/>
              </a:rPr>
              <a:t>КОО образуют систему профильного предпрофессионального и среднего профессионального образования государственной (военной, правоохранительной, гражданской) службы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, включая государственную службу российского казачества.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217" y="678729"/>
            <a:ext cx="11453567" cy="258532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x-none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Федеральная система кадетского образования (далее ФСКО) </a:t>
            </a:r>
            <a:r>
              <a:rPr lang="x-none" b="1" dirty="0">
                <a:latin typeface="Arial" panose="020B0604020202020204" pitchFamily="34" charset="0"/>
                <a:ea typeface="Times New Roman" panose="02020603050405020304" pitchFamily="18" charset="0"/>
              </a:rPr>
              <a:t>включает в себя: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существующие и вновь формируемые (восстанавливаемые) Кадетские образовательные организации - государственные специализированные казенные учреждения кадетского образования разного уровня и ведомственного подчинения с необходимой учебно-материальной базой и инфраструктурой, прошедших (проходящих) лицензирование (сертификацию), подтвердивших свое право на образовательную деятельность по подготовке воспитанников к государственной военной и гражданской службе и реализующих государственный (ведомственный, региональный) заказ на подготовку соответствующих специалистов для своих учредителей;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органы управления и обеспечения эффективности функционирования ФСКО.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218" y="3836709"/>
            <a:ext cx="11453567" cy="203132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Кадетская педагогика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отрасль педагогической науки,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целостно рассматривающая теорию и практику образовательного процесса в ФСКО РФ как системе среднего общего и профильного предпрофессионального и/или среднего профессионального образования государственной (военной, правоохранительной и гражданской) службы,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формирующая личность воспитанников в условиях особой образовательной педагогической среды,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и дающая кадетам установку на беспорочную службу Отечеству с детства и профессиональную готовность к ее несению.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499" y="669303"/>
            <a:ext cx="11444140" cy="258532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Кадетская образовательная педагогическая среда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это совокупность целенаправленно создаваемых государством и обществом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правовых и этических норм, социальных, профессиональных, культурных, организационных и специально налаженных психолого-педагогических, материально-технических, бытовых и других обязательных условий функционирования КОО,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комплексная реализация которых, позволяет достигать целей кадетского образования, как образования государственной службы,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и формировать установку воспитанников на профессиональную готовность к беспорочной службе Отечеству с детства.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499" y="4044099"/>
            <a:ext cx="11444140" cy="168507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x-none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Кадетское движение России</a:t>
            </a:r>
            <a:r>
              <a:rPr lang="x-none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- сообщество общественных объединений выпускников Кадетских образовательных организаций – суворовских (нахимовских) военных училищ, кадетских корпусов различной ведомственной подчиненности, Минобрнауки России, федеральных округов и субъектов федерации, объединенных едиными целями служения Отечеству и общими принципами общественной деятельности во благо сограждан 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всей </a:t>
            </a: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 России.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388" y="2187019"/>
            <a:ext cx="10237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Содержание кадетского образования </a:t>
            </a:r>
            <a:r>
              <a:rPr lang="ru-RU" sz="2400" b="1" dirty="0">
                <a:ea typeface="Times New Roman" panose="02020603050405020304" pitchFamily="18" charset="0"/>
              </a:rPr>
              <a:t>– это система научных знаний, умений и навыков, мировоззренческих идей, духовно-нравственных и этических норм и элементов социального, познавательного, творческого опыта, последовательно применяемых для целенаправленного формирования личности воспитанников Кадетских образовательных организаций Российской Федерации и их подготовки с детства к служению Отечеству на военной, правоохранительной или гражданской службе.</a:t>
            </a:r>
            <a:r>
              <a:rPr lang="ru-RU" sz="2400" b="1" dirty="0">
                <a:solidFill>
                  <a:srgbClr val="0000FF"/>
                </a:solidFill>
                <a:ea typeface="Times New Roman" panose="02020603050405020304" pitchFamily="18" charset="0"/>
              </a:rPr>
              <a:t>  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50871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377" y="75414"/>
            <a:ext cx="11764653" cy="750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Основы взаимодействия субъектов кадетского образования</a:t>
            </a:r>
            <a:endParaRPr lang="ru-RU" sz="2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Компетенции и обязанности участников образовательного процесса</a:t>
            </a:r>
            <a:endParaRPr lang="ru-RU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457200" algn="just"/>
            <a:r>
              <a:rPr lang="ru-RU" sz="2200" b="1" dirty="0">
                <a:ea typeface="Times New Roman" panose="02020603050405020304" pitchFamily="18" charset="0"/>
              </a:rPr>
              <a:t>Участниками образовательного процесса в сфере кадетского образования в Российской Федерации являются: 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</a:rPr>
              <a:t>Генеральный заказчик – Правительство Российской Федерации; 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</a:rPr>
              <a:t>Ответственный исполнитель</a:t>
            </a:r>
            <a:r>
              <a:rPr lang="ru-RU" sz="2200" dirty="0">
                <a:ea typeface="Times New Roman" panose="02020603050405020304" pitchFamily="18" charset="0"/>
              </a:rPr>
              <a:t> – Министерство образования и науки Российской Федерации;</a:t>
            </a: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</a:rPr>
              <a:t>Работодатели </a:t>
            </a:r>
            <a:r>
              <a:rPr lang="ru-RU" sz="2200" dirty="0">
                <a:ea typeface="Times New Roman" panose="02020603050405020304" pitchFamily="18" charset="0"/>
              </a:rPr>
              <a:t>– министерства, ведомства, субъекты федерации - учредители взаимосвязанных по профилю ВУЗов и кадетских (</a:t>
            </a:r>
            <a:r>
              <a:rPr lang="ru-RU" sz="2200" dirty="0" err="1">
                <a:ea typeface="Times New Roman" panose="02020603050405020304" pitchFamily="18" charset="0"/>
              </a:rPr>
              <a:t>довузовских</a:t>
            </a:r>
            <a:r>
              <a:rPr lang="ru-RU" sz="2200" dirty="0">
                <a:ea typeface="Times New Roman" panose="02020603050405020304" pitchFamily="18" charset="0"/>
              </a:rPr>
              <a:t> профильных) образовательных организаций;</a:t>
            </a:r>
          </a:p>
          <a:p>
            <a:pPr lvl="0" indent="457200" algn="just">
              <a:buFont typeface="Symbol" panose="05050102010706020507" pitchFamily="18" charset="2"/>
              <a:buChar char=""/>
            </a:pPr>
            <a:r>
              <a:rPr lang="ru-RU" sz="2200" b="1" dirty="0">
                <a:ea typeface="Times New Roman" panose="02020603050405020304" pitchFamily="18" charset="0"/>
              </a:rPr>
              <a:t>Образовательные учреждения,</a:t>
            </a:r>
            <a:r>
              <a:rPr lang="ru-RU" sz="2200" dirty="0">
                <a:ea typeface="Times New Roman" panose="02020603050405020304" pitchFamily="18" charset="0"/>
              </a:rPr>
              <a:t> действующие в сфере кадетского образования; </a:t>
            </a:r>
          </a:p>
          <a:p>
            <a:pPr lvl="0" indent="457200" algn="just"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200" b="1" dirty="0">
                <a:ea typeface="Times New Roman" panose="02020603050405020304" pitchFamily="18" charset="0"/>
              </a:rPr>
              <a:t>Родители кадет</a:t>
            </a:r>
            <a:r>
              <a:rPr lang="ru-RU" sz="2200" dirty="0">
                <a:ea typeface="Times New Roman" panose="02020603050405020304" pitchFamily="18" charset="0"/>
              </a:rPr>
              <a:t> (их законные представители);</a:t>
            </a:r>
          </a:p>
          <a:p>
            <a:pPr lvl="0" indent="457200" algn="just"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200" b="1" dirty="0">
                <a:ea typeface="Times New Roman" panose="02020603050405020304" pitchFamily="18" charset="0"/>
              </a:rPr>
              <a:t>Кадеты-воспитанники</a:t>
            </a:r>
            <a:r>
              <a:rPr lang="ru-RU" sz="2200" dirty="0">
                <a:ea typeface="Times New Roman" panose="02020603050405020304" pitchFamily="18" charset="0"/>
              </a:rPr>
              <a:t> (несовершеннолетние граждане Российской Федерации, обучающиеся в КОО).</a:t>
            </a:r>
            <a:endParaRPr lang="ru-RU" sz="2200" b="1" dirty="0"/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Компетенции и обязанности генерального заказчика и работодателей:</a:t>
            </a:r>
            <a:endParaRPr lang="ru-RU" sz="2200" dirty="0">
              <a:solidFill>
                <a:srgbClr val="FF0000"/>
              </a:solidFill>
            </a:endParaRPr>
          </a:p>
          <a:p>
            <a:pPr lvl="0" indent="457200" algn="just"/>
            <a:r>
              <a:rPr lang="ru-RU" sz="2200" dirty="0"/>
              <a:t>Определение перечня специальностей для подготовки в системе КОО по необходимому заказчику номенклатуре;</a:t>
            </a:r>
          </a:p>
          <a:p>
            <a:pPr lvl="0" indent="457200" algn="just"/>
            <a:r>
              <a:rPr lang="ru-RU" sz="2200" dirty="0"/>
              <a:t>Разработка основ государственного (ведомственного, регионального) образовательного стандарта (ГОС) по профильным специальностям государственной службы;</a:t>
            </a:r>
          </a:p>
          <a:p>
            <a:pPr lvl="0" indent="457200" algn="just"/>
            <a:r>
              <a:rPr lang="ru-RU" sz="2200" dirty="0"/>
              <a:t>Плановый прогноз и назначение государственного (ведомственного, регионального) заказа на подготовку необходимых специалистов в подведомственных КОО;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8,1</a:t>
            </a:r>
          </a:p>
        </p:txBody>
      </p:sp>
    </p:spTree>
    <p:extLst>
      <p:ext uri="{BB962C8B-B14F-4D97-AF65-F5344CB8AC3E}">
        <p14:creationId xmlns:p14="http://schemas.microsoft.com/office/powerpoint/2010/main" val="310059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" y="385764"/>
            <a:ext cx="11387138" cy="6129336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</a:rPr>
              <a:t>Только одна Русская Православная Церковь пытается обозначить эти вопросы перед нацией и человечеством, но эти вопросы власть пока не слышит, и создается впечатление, что там и слушать некому, так как над многими довлеет инстинкт собственного выживания у </a:t>
            </a:r>
            <a:r>
              <a:rPr lang="ru-RU" sz="2600" b="1" dirty="0" smtClean="0">
                <a:solidFill>
                  <a:srgbClr val="C00000"/>
                </a:solidFill>
              </a:rPr>
              <a:t>власти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FF0000"/>
                </a:solidFill>
              </a:rPr>
              <a:t>Только РПЦ дает Образ Будущего как ЦАРСТВА БОЖИЯ и другого не дано!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ru-RU" sz="2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Но Государство наше – не понимает этого и не строит это Царство, так как все еще поклоняется чужой идеологии либерализма и отрицает необходимость своей национальной идеологии как таковой, и в этом состоит его главная стратегическая </a:t>
            </a:r>
            <a:r>
              <a:rPr lang="ru-RU" sz="2600" b="1" dirty="0" smtClean="0"/>
              <a:t>ошибка</a:t>
            </a:r>
            <a:endParaRPr lang="ru-RU" sz="2600" dirty="0"/>
          </a:p>
          <a:p>
            <a:pPr marL="0" indent="0" algn="ctr">
              <a:lnSpc>
                <a:spcPts val="18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 algn="ctr">
              <a:lnSpc>
                <a:spcPts val="1800"/>
              </a:lnSpc>
              <a:spcBef>
                <a:spcPts val="0"/>
              </a:spcBef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1,3</a:t>
            </a:r>
          </a:p>
        </p:txBody>
      </p:sp>
    </p:spTree>
    <p:extLst>
      <p:ext uri="{BB962C8B-B14F-4D97-AF65-F5344CB8AC3E}">
        <p14:creationId xmlns:p14="http://schemas.microsoft.com/office/powerpoint/2010/main" val="1555252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219" y="631596"/>
            <a:ext cx="114629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Финансирование (</a:t>
            </a:r>
            <a:r>
              <a:rPr lang="ru-RU" sz="2200" dirty="0" err="1">
                <a:ea typeface="Times New Roman" panose="02020603050405020304" pitchFamily="18" charset="0"/>
              </a:rPr>
              <a:t>софинансирование</a:t>
            </a:r>
            <a:r>
              <a:rPr lang="ru-RU" sz="2200" dirty="0">
                <a:ea typeface="Times New Roman" panose="02020603050405020304" pitchFamily="18" charset="0"/>
              </a:rPr>
              <a:t>) подведомственных КОО;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Создание правовых, организационных, кадровых, материально-технических, и других основ и условий деятельности КОО;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Участие в разработке и периодическом уточнении Федерального государственного образовательного стандарта кадетского образования (ФГОС КО);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Подготовка учебников, учебно-методических пособий и материалов по тематике кадетского образования, и в интересах выполнения своего заказа на подготовку необходимых специалистов государственной службы. Обеспечение данными материалами подведомственных КОО;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Создание инфраструктуры и учебно-материальной базы подведомственных КОО;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Плановое обеспечение получения кадетами-выпускниками высшего образования в профильных ВУЗах с последующей профессиональной реализацией на военной, правоохранительной или гражданской государственной службе; 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Трудоустройство кадет-выпускников согласно ведомственному или региональному заказу, договору с соответствующей КОО, и контрактам с ее выпускниками;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Ведение реестра подведомственных КОО и учета кадет-выпускников.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8,2</a:t>
            </a:r>
          </a:p>
        </p:txBody>
      </p:sp>
    </p:spTree>
    <p:extLst>
      <p:ext uri="{BB962C8B-B14F-4D97-AF65-F5344CB8AC3E}">
        <p14:creationId xmlns:p14="http://schemas.microsoft.com/office/powerpoint/2010/main" val="2468572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366" y="669302"/>
            <a:ext cx="115478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Образовательные учреждения, действующие в сфере кадетского образования:</a:t>
            </a:r>
            <a:endParaRPr lang="ru-RU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подведомственные министерствам, ведомствам, субъектам федерации КОО предпрофессиональной и/или профессиональной подготовки, реализующие (в той или иной степени) основную образовательную программу кадетского образования (от суворовских и нахимовских училищ до кадетских классов);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профильные высшие учебные заведения государственной, муниципальной службы и народного хозяйства, шефствующие над конкретными КОО на договорной основе.</a:t>
            </a:r>
          </a:p>
          <a:p>
            <a:pPr indent="45720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Компетенции и обязанности образовательных учреждений, действующих в сфере кадетского образования:</a:t>
            </a:r>
            <a:endParaRPr lang="ru-RU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Создание условий для качественной реализации целей кадетского образования;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Организация учебного и воспитательного процесса;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Формирование в КОО кадетской образовательной педагогической среды;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Разработка и выполнение учебных планов и программ согласно ФГОС КО, требованиям учредителей и их заказам;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Постоянное совершенствование качества преподавательского, воспитательного и начальствующего состава КОО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8,3</a:t>
            </a:r>
          </a:p>
        </p:txBody>
      </p:sp>
    </p:spTree>
    <p:extLst>
      <p:ext uri="{BB962C8B-B14F-4D97-AF65-F5344CB8AC3E}">
        <p14:creationId xmlns:p14="http://schemas.microsoft.com/office/powerpoint/2010/main" val="3252454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645" y="1630838"/>
            <a:ext cx="11481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Родители кадет (их законные представители):</a:t>
            </a:r>
            <a:r>
              <a:rPr lang="ru-RU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готовят и поддерживают своего ребенка при поступлении и обучении в КОО;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заключают Общественные договоры с КОО;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участвуют в гражданском общественном контроле учебно-воспитательного процесса и шефской помощи КОО через общественные структуры – Попечительский совет и Фонд развития КОО, Родительский комитет КОО.</a:t>
            </a:r>
          </a:p>
          <a:p>
            <a:pPr indent="45720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Несовершеннолетние граждане Российской Федерации, обучающиеся в КОО:</a:t>
            </a:r>
            <a:endParaRPr lang="ru-RU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качественно и добросовестно выполняют обязанности и соблюдают права кадета по подготовке к беспорочному служению Отечеству с детства на поприще военной, правоохранительной или гражданской государственной службе, включая государственную службу российского казачества.  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8,4</a:t>
            </a:r>
          </a:p>
        </p:txBody>
      </p:sp>
    </p:spTree>
    <p:extLst>
      <p:ext uri="{BB962C8B-B14F-4D97-AF65-F5344CB8AC3E}">
        <p14:creationId xmlns:p14="http://schemas.microsoft.com/office/powerpoint/2010/main" val="3676760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499" y="1027521"/>
            <a:ext cx="114252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Основы взаимодействия КОО с государственным заказчиком и учредителями</a:t>
            </a:r>
            <a:endParaRPr lang="ru-RU" sz="22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</a:rPr>
              <a:t>Учитывая рост числа КОО и увеличение приема в них несовершеннолетних граждан, </a:t>
            </a:r>
            <a:r>
              <a:rPr lang="ru-RU" sz="2200" b="1" dirty="0">
                <a:ea typeface="Times New Roman" panose="02020603050405020304" pitchFamily="18" charset="0"/>
              </a:rPr>
              <a:t>Федеральная система кадетского образования становится также частью внутренней политики Российской Федерации, кадровой и социальной политики министерств, ведомств и субъектов федерации</a:t>
            </a:r>
            <a:r>
              <a:rPr lang="ru-RU" sz="2200" dirty="0"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ru-RU" sz="2200" b="1" dirty="0">
                <a:ea typeface="Times New Roman" panose="02020603050405020304" pitchFamily="18" charset="0"/>
              </a:rPr>
              <a:t>В рамках ФСКО: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Все Кадетские образовательные организации с 5 по 9 классы реализуют модели среднего общего образования с углубленной гуманитарной, спортивной и военно-патриотической направленностью основных и дополнительных программ.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После успешного окончания 9 класса, воспитанники КОО первого и второго уровней (их родители или законные представители) заключают с КОО Договор на продолжение кадетского образования по выбранному профилю (направлению) и соответствующей специальности.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8,5</a:t>
            </a:r>
          </a:p>
        </p:txBody>
      </p:sp>
    </p:spTree>
    <p:extLst>
      <p:ext uri="{BB962C8B-B14F-4D97-AF65-F5344CB8AC3E}">
        <p14:creationId xmlns:p14="http://schemas.microsoft.com/office/powerpoint/2010/main" val="3595420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518" y="358219"/>
            <a:ext cx="116766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Заказчик и Кадетская образовательная организация:</a:t>
            </a:r>
            <a:endParaRPr lang="ru-RU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заключают между собой Договор о подготовке специалистов необходимых специальностей и номенклатур;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после успешного окончания КОО – определяют (зачисляют) выпускников в подведомственные (профильные) учреждения высшей школы;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 окончании которых, трудоустраивают их на государственную службу в рамках своей компетенции – с договорным условием обязательной службы в течение пяти лет.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Региональный, ведомственный, казачий и другие компоненты кадетского образования включаются в реализуемые модели образования и осуществляются соответствующими КОО в качестве основных или дополнительных программ – по решению органов управления образованием ведомств и регионов.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Документы и знаки, удостоверяющие окончание кадетом-выпускником соответствующей КОО первого и второго уровней, подготавливаются централизованно, по единым федеральным формам, установленным Минобрнауки России с учетом исторических и региональных (ведомственных) предпочтений.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Выпускники КОО первого и второго уровней подлежат отдельному государственному (военному) учету и идентификации (например, по специальной пластиковой карте кадета России).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8,6</a:t>
            </a:r>
          </a:p>
        </p:txBody>
      </p:sp>
    </p:spTree>
    <p:extLst>
      <p:ext uri="{BB962C8B-B14F-4D97-AF65-F5344CB8AC3E}">
        <p14:creationId xmlns:p14="http://schemas.microsoft.com/office/powerpoint/2010/main" val="3069476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629" y="546755"/>
            <a:ext cx="114881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200" b="1" dirty="0">
                <a:ea typeface="Times New Roman" panose="02020603050405020304" pitchFamily="18" charset="0"/>
              </a:rPr>
              <a:t>По результатам каждого выпуска,</a:t>
            </a:r>
            <a:r>
              <a:rPr lang="ru-RU" sz="2200" dirty="0">
                <a:ea typeface="Times New Roman" panose="02020603050405020304" pitchFamily="18" charset="0"/>
              </a:rPr>
              <a:t> решением учредителя, согласованным с генеральным заказчиком – Правительством Российской Федерации, </a:t>
            </a:r>
            <a:r>
              <a:rPr lang="ru-RU" sz="2200" b="1" dirty="0">
                <a:ea typeface="Times New Roman" panose="02020603050405020304" pitchFamily="18" charset="0"/>
              </a:rPr>
              <a:t>вносятся необходимые уточнения по существу государственного заказа, </a:t>
            </a:r>
            <a:r>
              <a:rPr lang="ru-RU" sz="2200" dirty="0">
                <a:ea typeface="Times New Roman" panose="02020603050405020304" pitchFamily="18" charset="0"/>
              </a:rPr>
              <a:t>а также в учебные планы и программы подведомственных КОО на следующий учебный год и ближайшую перспективу.</a:t>
            </a:r>
          </a:p>
          <a:p>
            <a:pPr indent="457200" algn="just"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 учредителей КОО возлагается:</a:t>
            </a:r>
            <a:endParaRPr lang="ru-RU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подготовка младших военных специалистов из числа суворовцев, нахимовцев, кадет, которую осуществляет Министерство обороны Российской Федерации;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подготовка младших специалистов гражданской государственной службы, которую согласованно осуществляют Минобрнауки России, профильные министерства, ведомства, государственные корпорации (например: МВД, МЧС, Минтруда России, РЖД, Росатом, Роскосмос), а также субъекты Российской Федерации.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a typeface="Times New Roman" panose="02020603050405020304" pitchFamily="18" charset="0"/>
              </a:rPr>
              <a:t>Данные министерства и ведомства совместно с заинтересованными федеральными органами государственной власти и субъектами федерации, разрабатывают образовательные стандарты и требования к подготовке специалистов необходимых им номенклатур и формируют </a:t>
            </a:r>
            <a:r>
              <a:rPr lang="ru-RU" sz="2200" b="1" dirty="0">
                <a:ea typeface="Times New Roman" panose="02020603050405020304" pitchFamily="18" charset="0"/>
              </a:rPr>
              <a:t>ежегодный и перспективный государственный заказ на подготовку младших специалистов государственной службы.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8,7</a:t>
            </a:r>
          </a:p>
        </p:txBody>
      </p:sp>
    </p:spTree>
    <p:extLst>
      <p:ext uri="{BB962C8B-B14F-4D97-AF65-F5344CB8AC3E}">
        <p14:creationId xmlns:p14="http://schemas.microsoft.com/office/powerpoint/2010/main" val="1081309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938" y="311084"/>
            <a:ext cx="114912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Модель (эталон) кадетской образовательной организации</a:t>
            </a:r>
            <a:endParaRPr lang="ru-RU" sz="2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>
                <a:ea typeface="Times New Roman" panose="02020603050405020304" pitchFamily="18" charset="0"/>
              </a:rPr>
              <a:t> </a:t>
            </a:r>
            <a:endParaRPr lang="ru-RU" sz="22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</a:rPr>
              <a:t>Кадетские образовательные организации, независимо от их правовой формы и ведомственной подчиненности, могут развиваться сообразно вызовам </a:t>
            </a:r>
            <a:r>
              <a:rPr lang="en-US" sz="2200" dirty="0">
                <a:ea typeface="Times New Roman" panose="02020603050405020304" pitchFamily="18" charset="0"/>
              </a:rPr>
              <a:t>XXI</a:t>
            </a:r>
            <a:r>
              <a:rPr lang="ru-RU" sz="2200" dirty="0">
                <a:ea typeface="Times New Roman" panose="02020603050405020304" pitchFamily="18" charset="0"/>
              </a:rPr>
              <a:t> века только как </a:t>
            </a:r>
            <a:r>
              <a:rPr lang="ru-RU" sz="2200" b="1" dirty="0">
                <a:ea typeface="Times New Roman" panose="02020603050405020304" pitchFamily="18" charset="0"/>
              </a:rPr>
              <a:t>полноценные Кадетские корпуса нового строя </a:t>
            </a:r>
            <a:r>
              <a:rPr lang="ru-RU" sz="2200" dirty="0">
                <a:ea typeface="Times New Roman" panose="02020603050405020304" pitchFamily="18" charset="0"/>
              </a:rPr>
              <a:t>при соблюдении теоретически обоснованных и подтвержденных практикой обязательных принципов Кадетского образования.</a:t>
            </a:r>
          </a:p>
          <a:p>
            <a:pPr indent="457200" algn="just"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</a:rPr>
              <a:t>Пренебрежение или игнорирование этих принципиальных основ выхолащивает сущность Кадетского образования, кадетской идеологии, этики и педагогики, искажает подлинное содержание обучения и воспитания юных кадет. </a:t>
            </a:r>
          </a:p>
          <a:p>
            <a:pPr algn="ctr">
              <a:spcAft>
                <a:spcPts val="0"/>
              </a:spcAft>
            </a:pPr>
            <a:endParaRPr lang="ru-RU" sz="2200" dirty="0"/>
          </a:p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</a:rPr>
              <a:t>Каждая полноценная Кадетская образовательная организация – это: </a:t>
            </a:r>
          </a:p>
          <a:p>
            <a:pPr indent="457200" algn="just">
              <a:spcAft>
                <a:spcPts val="0"/>
              </a:spcAft>
            </a:pPr>
            <a:r>
              <a:rPr lang="ru-RU" sz="2200" dirty="0"/>
              <a:t>1. государственное образовательное учреждение Российской Федерации, дающее одновременно среднее общее и специальное профессиональное образование;</a:t>
            </a:r>
          </a:p>
          <a:p>
            <a:pPr indent="457200" algn="just">
              <a:spcAft>
                <a:spcPts val="0"/>
              </a:spcAft>
            </a:pPr>
            <a:r>
              <a:rPr lang="ru-RU" sz="2200" dirty="0"/>
              <a:t>2. находящееся под попечением первых лиц государства и постоянным шефством гражданского общества и кадет-выпускников разных поколений;</a:t>
            </a:r>
          </a:p>
          <a:p>
            <a:pPr indent="457200" algn="just">
              <a:spcAft>
                <a:spcPts val="0"/>
              </a:spcAft>
            </a:pPr>
            <a:r>
              <a:rPr lang="ru-RU" sz="2200" dirty="0"/>
              <a:t>3. укомплектованное достойными кадетами-воспитанниками, командными, воспитательными и педагогическими кадрами;</a:t>
            </a:r>
          </a:p>
          <a:p>
            <a:pPr indent="457200" algn="just">
              <a:spcAft>
                <a:spcPts val="0"/>
              </a:spcAft>
            </a:pP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9,1</a:t>
            </a:r>
          </a:p>
        </p:txBody>
      </p:sp>
    </p:spTree>
    <p:extLst>
      <p:ext uri="{BB962C8B-B14F-4D97-AF65-F5344CB8AC3E}">
        <p14:creationId xmlns:p14="http://schemas.microsoft.com/office/powerpoint/2010/main" val="1416667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085" y="210589"/>
            <a:ext cx="1166095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4. функционирующее как интернат (полный круглосуточный пансион), в условиях современного воинского общежития и раздельного (только мужского или женского) проживания;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5. подведомственное Министерству обороны или другому «силовому» федеральному ведомству; администрациям федеральных округов (субъектов) Российской Федерации; государственным корпорациям (например, Роскосмос, Росатом, </a:t>
            </a:r>
            <a:r>
              <a:rPr lang="ru-RU" sz="2000" dirty="0" err="1">
                <a:ea typeface="Times New Roman" panose="02020603050405020304" pitchFamily="18" charset="0"/>
              </a:rPr>
              <a:t>Ростех</a:t>
            </a:r>
            <a:r>
              <a:rPr lang="ru-RU" sz="2000" dirty="0">
                <a:ea typeface="Times New Roman" panose="02020603050405020304" pitchFamily="18" charset="0"/>
              </a:rPr>
              <a:t>, РЖД); 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6. казенное – то есть государственное федеральное образовательное учреждение, имеющее бюджетное НОРМАТИВНОЕ (а не "</a:t>
            </a:r>
            <a:r>
              <a:rPr lang="ru-RU" sz="2000" dirty="0" err="1">
                <a:ea typeface="Times New Roman" panose="02020603050405020304" pitchFamily="18" charset="0"/>
              </a:rPr>
              <a:t>подушевое</a:t>
            </a:r>
            <a:r>
              <a:rPr lang="ru-RU" sz="2000" dirty="0">
                <a:ea typeface="Times New Roman" panose="02020603050405020304" pitchFamily="18" charset="0"/>
              </a:rPr>
              <a:t>") финансирование;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7. действующее по федеральному государственному образовательному стандарту интегрированного среднего общего и среднего профессионального образования государственной службы;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8. исполняющее государственный (ведомственный, региональный) заказ, определенный федеральным ведомством-учредителем КОО или администрацией субъекта федерации на подготовку специалистов государственной службы военного, правоохранительного или гражданского профиля: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​на современной учебно-материальной базе и соответствующей современной инфраструктуре;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​по специальным учебным планам и программам, с системой учебных полевых лагерей и практических стажировок;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с заключением прямых контрактов с профильными учреждениями высшей школы и органами власти на подготовку младших специалистов затребованных специальностей;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9. состоящее в системе кадетского образования России;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10. подчиняющееся вертикали управления ведомства-учредителя и органов образования;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11. имеющее Знамя, собственные атрибуты, ритуалы и традиции;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12. являющееся гордостью России, своего региона и города.</a:t>
            </a:r>
          </a:p>
          <a:p>
            <a:pPr indent="457200" algn="just">
              <a:spcAft>
                <a:spcPts val="0"/>
              </a:spcAft>
            </a:pP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9,2</a:t>
            </a:r>
          </a:p>
        </p:txBody>
      </p:sp>
    </p:spTree>
    <p:extLst>
      <p:ext uri="{BB962C8B-B14F-4D97-AF65-F5344CB8AC3E}">
        <p14:creationId xmlns:p14="http://schemas.microsoft.com/office/powerpoint/2010/main" val="62134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512" y="1178351"/>
            <a:ext cx="11481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Модель (эталон) кадета Российской Федерации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sz="2400" b="1" dirty="0">
                <a:ea typeface="Times New Roman" panose="02020603050405020304" pitchFamily="18" charset="0"/>
              </a:rPr>
              <a:t>Федеральная система кадетского образования в основе своего функционирования должна содержать </a:t>
            </a:r>
            <a:r>
              <a:rPr lang="ru-RU" sz="2400" b="1" dirty="0">
                <a:ea typeface="Times New Roman" panose="02020603050405020304" pitchFamily="18" charset="0"/>
              </a:rPr>
              <a:t>идеальную </a:t>
            </a:r>
            <a:r>
              <a:rPr lang="x-none" sz="2400" b="1" dirty="0">
                <a:ea typeface="Times New Roman" panose="02020603050405020304" pitchFamily="18" charset="0"/>
              </a:rPr>
              <a:t>модель (желаемый эталон) своего выпускника – в качестве цели </a:t>
            </a:r>
            <a:r>
              <a:rPr lang="ru-RU" sz="2400" b="1" dirty="0">
                <a:ea typeface="Times New Roman" panose="02020603050405020304" pitchFamily="18" charset="0"/>
              </a:rPr>
              <a:t>учебно-воспитательного </a:t>
            </a:r>
            <a:r>
              <a:rPr lang="x-none" sz="2400" b="1" dirty="0">
                <a:ea typeface="Times New Roman" panose="02020603050405020304" pitchFamily="18" charset="0"/>
              </a:rPr>
              <a:t>процесса  и социализации своих </a:t>
            </a:r>
            <a:r>
              <a:rPr lang="ru-RU" sz="2400" b="1" dirty="0">
                <a:ea typeface="Times New Roman" panose="02020603050405020304" pitchFamily="18" charset="0"/>
              </a:rPr>
              <a:t>воспитанников</a:t>
            </a:r>
            <a:r>
              <a:rPr lang="x-none" sz="2400" b="1" dirty="0">
                <a:ea typeface="Times New Roman" panose="02020603050405020304" pitchFamily="18" charset="0"/>
              </a:rPr>
              <a:t>.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Эталоном кадета России является - </a:t>
            </a:r>
            <a:endParaRPr lang="ru-RU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гражданин Российской Федерации, успешно получивший в Кадетской образовательной организации полное кадетское воспитание и обучение, соответствующий как личность предназначению и целям кадетского образования, и делающий успешную служебную карьеру в системе государственной военной, правоохранительной или гражданской службы.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9,3</a:t>
            </a:r>
          </a:p>
        </p:txBody>
      </p:sp>
    </p:spTree>
    <p:extLst>
      <p:ext uri="{BB962C8B-B14F-4D97-AF65-F5344CB8AC3E}">
        <p14:creationId xmlns:p14="http://schemas.microsoft.com/office/powerpoint/2010/main" val="1635351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511" y="292230"/>
            <a:ext cx="11642103" cy="621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x-none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настоящей </a:t>
            </a:r>
            <a:r>
              <a:rPr lang="x-none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Концепции обеспечивает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x-none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Государству Российская Федерация: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Воспитание граждан России как ее убежденных патриотов, готовых безупречно служить Отечеству и защищать его с оружием в руках;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подготовленных специалистов, имеющих профессиональные навыки работы с первичными коллективами и базовые знания (навыки) по управлению ими при исполнении первичных должностей военной или иной государственной службы;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формирование нового слоя государственных служащих, основу среднего класса страны, основную скрепу патриотической национальной идентификации граждан России;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формирование и накопление кадрового резерва по разным видам государственной службы;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постепенное, но обязательное и неуклонное улучшение качества управления государством и самой государственной службы, гарантированное снижение уровня коррупции, бюрократизма и неэффективного управления;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рост качества государственного профессионального управления и улучшение мобилизационных возможностей государства в сферах управления;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стабильность и надежность политической системы.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10,1</a:t>
            </a:r>
          </a:p>
        </p:txBody>
      </p:sp>
    </p:spTree>
    <p:extLst>
      <p:ext uri="{BB962C8B-B14F-4D97-AF65-F5344CB8AC3E}">
        <p14:creationId xmlns:p14="http://schemas.microsoft.com/office/powerpoint/2010/main" val="178945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52" y="79022"/>
            <a:ext cx="12102747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000"/>
              </a:lnSpc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indent="457200" algn="ctr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Непонимание </a:t>
            </a:r>
            <a:r>
              <a:rPr lang="ru-RU" sz="2400" b="1" dirty="0">
                <a:solidFill>
                  <a:srgbClr val="C00000"/>
                </a:solidFill>
              </a:rPr>
              <a:t>образа Будущего влечет невнятность и размытость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indent="457200" algn="ctr"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Образа Победы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Войне </a:t>
            </a:r>
            <a:r>
              <a:rPr lang="ru-RU" sz="2400" b="1" dirty="0">
                <a:solidFill>
                  <a:srgbClr val="C00000"/>
                </a:solidFill>
              </a:rPr>
              <a:t>Смыслов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indent="457200" algn="just">
              <a:lnSpc>
                <a:spcPts val="2000"/>
              </a:lnSpc>
            </a:pPr>
            <a:r>
              <a:rPr lang="ru-RU" sz="2400" b="1" dirty="0" smtClean="0"/>
              <a:t>которую </a:t>
            </a:r>
            <a:r>
              <a:rPr lang="ru-RU" sz="2400" b="1" dirty="0"/>
              <a:t>Россия ведет за свое историческое выживание в качества Великой державы и Особой православной Христианской Цивилизации и </a:t>
            </a:r>
            <a:r>
              <a:rPr lang="ru-RU" sz="2400" b="1" dirty="0" smtClean="0"/>
              <a:t>суперэтноса</a:t>
            </a:r>
          </a:p>
          <a:p>
            <a:pPr indent="457200" algn="just">
              <a:lnSpc>
                <a:spcPts val="2000"/>
              </a:lnSpc>
            </a:pPr>
            <a:endParaRPr lang="ru-RU" sz="2400" b="1" dirty="0"/>
          </a:p>
          <a:p>
            <a:pPr indent="457200" algn="just">
              <a:lnSpc>
                <a:spcPts val="2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Невнятность Будущего не дет возможность сформировать Национальную идеологию и Национальную стратегию России, как базовые основы национального </a:t>
            </a:r>
            <a:r>
              <a:rPr lang="ru-RU" sz="2400" b="1" dirty="0" smtClean="0">
                <a:solidFill>
                  <a:srgbClr val="FF0000"/>
                </a:solidFill>
              </a:rPr>
              <a:t>бытия</a:t>
            </a:r>
          </a:p>
          <a:p>
            <a:pPr indent="457200" algn="just">
              <a:lnSpc>
                <a:spcPts val="2000"/>
              </a:lnSpc>
            </a:pPr>
            <a:endParaRPr lang="ru-RU" sz="2400" b="1" dirty="0"/>
          </a:p>
          <a:p>
            <a:pPr indent="457200" algn="just">
              <a:lnSpc>
                <a:spcPts val="2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Национальная стратегия, как совокупность стратегических целей развития России и построения ее успешного исторического </a:t>
            </a:r>
            <a:r>
              <a:rPr lang="ru-RU" sz="2400" b="1" dirty="0" smtClean="0">
                <a:solidFill>
                  <a:srgbClr val="002060"/>
                </a:solidFill>
              </a:rPr>
              <a:t>будущего, гарантия </a:t>
            </a:r>
            <a:r>
              <a:rPr lang="ru-RU" sz="2400" b="1" dirty="0">
                <a:solidFill>
                  <a:srgbClr val="002060"/>
                </a:solidFill>
              </a:rPr>
              <a:t>исторической вечности России – дает основу стратегического целеполагания, стратегического проектирования, стратегического планирования, определения своих идентификационных национальных координат во всех сферах национального </a:t>
            </a:r>
            <a:r>
              <a:rPr lang="ru-RU" sz="2400" b="1" dirty="0" smtClean="0">
                <a:solidFill>
                  <a:srgbClr val="002060"/>
                </a:solidFill>
              </a:rPr>
              <a:t>бытия</a:t>
            </a:r>
          </a:p>
          <a:p>
            <a:pPr indent="457200" algn="just">
              <a:lnSpc>
                <a:spcPts val="2000"/>
              </a:lnSpc>
            </a:pPr>
            <a:endParaRPr lang="ru-RU" sz="2400" b="1" dirty="0">
              <a:solidFill>
                <a:srgbClr val="002060"/>
              </a:solidFill>
            </a:endParaRPr>
          </a:p>
          <a:p>
            <a:pPr indent="457200" algn="just">
              <a:lnSpc>
                <a:spcPts val="2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Национальная идеология и Национальная стратегия создают единую канву (единство целей, пространств и деятельности) функционирования всех институтов и структур власти и гражданского </a:t>
            </a:r>
            <a:r>
              <a:rPr lang="ru-RU" sz="2400" b="1" dirty="0" smtClean="0">
                <a:solidFill>
                  <a:srgbClr val="002060"/>
                </a:solidFill>
              </a:rPr>
              <a:t>общества</a:t>
            </a:r>
          </a:p>
          <a:p>
            <a:pPr indent="457200" algn="just">
              <a:lnSpc>
                <a:spcPts val="2000"/>
              </a:lnSpc>
            </a:pPr>
            <a:endParaRPr lang="ru-RU" sz="2400" b="1" dirty="0">
              <a:solidFill>
                <a:srgbClr val="002060"/>
              </a:solidFill>
            </a:endParaRPr>
          </a:p>
          <a:p>
            <a:pPr indent="457200" algn="just">
              <a:lnSpc>
                <a:spcPts val="2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Национальная идеология и Национальная стратегия формируют требования к системе национальной безопасности, дают основу государственных заказов всем сферам национального бытия - национальной науке, культуре и экономике, образованию и здравоохранению </a:t>
            </a:r>
            <a:r>
              <a:rPr lang="ru-RU" sz="2400" b="1" dirty="0" smtClean="0">
                <a:solidFill>
                  <a:srgbClr val="002060"/>
                </a:solidFill>
              </a:rPr>
              <a:t>России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03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085" y="358219"/>
            <a:ext cx="11538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x-none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Российскому народу и обществу: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x-none" sz="2200" dirty="0">
                <a:ea typeface="Times New Roman" panose="02020603050405020304" pitchFamily="18" charset="0"/>
              </a:rPr>
              <a:t>основу национально ориентированного и патриотического среднего класса;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рост благосостояния, связанный с лучшим качеством управления государством;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уверенность в своей безопасности и успешном историческом будущем;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утверждение патриотической национальной идентификации.</a:t>
            </a:r>
            <a:endParaRPr lang="ru-RU" sz="22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sz="2200" dirty="0">
                <a:ea typeface="Times New Roman" panose="02020603050405020304" pitchFamily="18" charset="0"/>
              </a:rPr>
              <a:t> </a:t>
            </a:r>
            <a:endParaRPr lang="ru-RU" sz="2200" dirty="0"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x-none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Своим воспитанникам</a:t>
            </a: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– юным кадетам</a:t>
            </a:r>
            <a:r>
              <a:rPr lang="x-none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: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получение полного общего и среднего профессионального образования государственной службы;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высокую моральную, нравственную, и первичную военную подготовку, физическую закалку, этику служения Отечеству; 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твёрдые внутренние основы жизни, дисциплину и уважение к труду;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получение разносторонних знаний и навыков в соответствии с государственным стандартом кадетского образования;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причастность к достойному корпоративному обществу России – кадетскому братству;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высокую конкурентоспособность на рынке труда;</a:t>
            </a:r>
            <a:endParaRPr lang="ru-RU" sz="2200" dirty="0"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200" dirty="0">
                <a:ea typeface="Times New Roman" panose="02020603050405020304" pitchFamily="18" charset="0"/>
              </a:rPr>
              <a:t>возможность сделать успешную служебную карьеру государственного служащего великой державы.</a:t>
            </a:r>
            <a:r>
              <a:rPr lang="x-none" sz="2200" b="1" dirty="0">
                <a:ea typeface="Times New Roman" panose="02020603050405020304" pitchFamily="18" charset="0"/>
              </a:rPr>
              <a:t> 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10,2</a:t>
            </a:r>
          </a:p>
        </p:txBody>
      </p:sp>
    </p:spTree>
    <p:extLst>
      <p:ext uri="{BB962C8B-B14F-4D97-AF65-F5344CB8AC3E}">
        <p14:creationId xmlns:p14="http://schemas.microsoft.com/office/powerpoint/2010/main" val="1352844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6815" y="-131974"/>
            <a:ext cx="1186834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/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«Дорожная карта» развития Кадетского образования</a:t>
            </a:r>
          </a:p>
          <a:p>
            <a:pPr indent="457200" algn="just"/>
            <a:endParaRPr lang="ru-RU" sz="2200" dirty="0"/>
          </a:p>
          <a:p>
            <a:pPr indent="457200" algn="just"/>
            <a:r>
              <a:rPr lang="ru-RU" sz="2200" dirty="0"/>
              <a:t>1. Придать проекту «Кадетское образование в Российской Федерации» статус приоритетного стратегического проекта по направлению «национальное образование»                                                                                                              </a:t>
            </a:r>
          </a:p>
          <a:p>
            <a:pPr indent="457200" algn="just"/>
            <a:r>
              <a:rPr lang="ru-RU" sz="2200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- к исходу 2016 г</a:t>
            </a:r>
            <a:r>
              <a:rPr lang="ru-RU" sz="2200" dirty="0"/>
              <a:t>. </a:t>
            </a:r>
          </a:p>
          <a:p>
            <a:pPr indent="457200" algn="just"/>
            <a:r>
              <a:rPr lang="ru-RU" sz="2200" dirty="0"/>
              <a:t>2. Разработать и официально принять Концепцию кадетского образования в Российской Федерации. Получить официальное поручение на создание Федеральной системы кадетского образования (ФСКО), правовых, организационных, других основ и норм ее деятельности                                                                                             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- к весне 2017 г.</a:t>
            </a:r>
          </a:p>
          <a:p>
            <a:pPr indent="457200" algn="just"/>
            <a:r>
              <a:rPr lang="ru-RU" sz="2200" dirty="0"/>
              <a:t>3. Назначить ответственных должностных лиц за создание Федеральной системы кадетского образования в правительстве, министерствах, ведомствах и субъектах федерации                                                                                                     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- к весне 2017 г.</a:t>
            </a:r>
          </a:p>
          <a:p>
            <a:pPr indent="457200" algn="just"/>
            <a:r>
              <a:rPr lang="ru-RU" sz="2200" dirty="0"/>
              <a:t>4. Обеспечить начало функционирования Кадетских образовательных организаций (КОО) по новым правовым и организационным нормам ФСКО               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- сентябрь 2018 г.</a:t>
            </a:r>
          </a:p>
          <a:p>
            <a:pPr indent="457200" algn="just"/>
            <a:r>
              <a:rPr lang="ru-RU" sz="2200" dirty="0"/>
              <a:t>(это год 75-летия создания суворовских военных училищ по «типу старых кадетских корпусов» - Постановление СНК СССР и ЦК ВКП(б) «О неотложных мерах по восстановлению хозяйства в районах, освобожденных от немецкой оккупации», от 21 августа 1943 г.)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11,1</a:t>
            </a:r>
          </a:p>
        </p:txBody>
      </p:sp>
    </p:spTree>
    <p:extLst>
      <p:ext uri="{BB962C8B-B14F-4D97-AF65-F5344CB8AC3E}">
        <p14:creationId xmlns:p14="http://schemas.microsoft.com/office/powerpoint/2010/main" val="2067203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779" y="914400"/>
            <a:ext cx="1147242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200" dirty="0"/>
          </a:p>
          <a:p>
            <a:pPr indent="457200" algn="just"/>
            <a:r>
              <a:rPr lang="ru-RU" sz="2200" dirty="0"/>
              <a:t>5. Организовать проведение Правительством России педагогического эксперимента по внедрению и отработке новых правовых, организационных форм создания ФСКО и проверки ее функционирования на базе нескольких КОО Минобороны России, кадетских корпусов Москвы, Санкт-Петербурга, Приволжского и Сибирского федеральных округов                                                                                            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- 2017-2020 годы.                                                                        </a:t>
            </a:r>
          </a:p>
          <a:p>
            <a:pPr indent="457200" algn="just"/>
            <a:endParaRPr lang="ru-RU" sz="2200" dirty="0"/>
          </a:p>
          <a:p>
            <a:pPr indent="457200" algn="just"/>
            <a:r>
              <a:rPr lang="ru-RU" sz="2200" dirty="0"/>
              <a:t>6. Провести лицензирование КОО министерств, ведомств и субъектов федерации и создать государственный реестр КОО (справка: на сегодняшний день в России по всем субъектам федерации учтено 193 КОО)                                                         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- к весне 2019 г.</a:t>
            </a:r>
          </a:p>
          <a:p>
            <a:pPr indent="457200" algn="just"/>
            <a:endParaRPr lang="ru-RU" sz="2200" dirty="0"/>
          </a:p>
          <a:p>
            <a:pPr indent="457200" algn="just"/>
            <a:r>
              <a:rPr lang="ru-RU" sz="2200" dirty="0"/>
              <a:t>7. Провести Президентские (губернаторские, министерские) смотры КОО нового строя    – весна 2020 года – в честь 75-летия Победы в Великой Отечественной Войне</a:t>
            </a:r>
          </a:p>
          <a:p>
            <a:pPr indent="457200" algn="just"/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11,2</a:t>
            </a:r>
          </a:p>
        </p:txBody>
      </p:sp>
    </p:spTree>
    <p:extLst>
      <p:ext uri="{BB962C8B-B14F-4D97-AF65-F5344CB8AC3E}">
        <p14:creationId xmlns:p14="http://schemas.microsoft.com/office/powerpoint/2010/main" val="37721977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945" y="197962"/>
            <a:ext cx="116860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FF0000"/>
                </a:solidFill>
              </a:rPr>
              <a:t>Фундаментальные и текущие трудности</a:t>
            </a:r>
          </a:p>
          <a:p>
            <a:pPr indent="457200" algn="just"/>
            <a:endParaRPr lang="ru-RU" sz="2200" dirty="0"/>
          </a:p>
          <a:p>
            <a:pPr indent="457200" algn="just"/>
            <a:r>
              <a:rPr lang="ru-RU" sz="2200" dirty="0"/>
              <a:t>•	Общество и государство только начинают осознавать, что </a:t>
            </a:r>
            <a:r>
              <a:rPr lang="ru-RU" sz="2200" b="1" dirty="0"/>
              <a:t>кадровая политика является главной политикой государственной власти страны</a:t>
            </a:r>
            <a:r>
              <a:rPr lang="ru-RU" sz="2200" dirty="0"/>
              <a:t>, и что подготовка государственного служащего является не менее важной (затратной и небыстрой) задачей чем подготовка математика, программиста, музыканта, слесаря, инженера или врача.</a:t>
            </a:r>
          </a:p>
          <a:p>
            <a:pPr indent="457200" algn="just"/>
            <a:r>
              <a:rPr lang="ru-RU" sz="2200" dirty="0"/>
              <a:t>•	В то же время </a:t>
            </a:r>
            <a:r>
              <a:rPr lang="ru-RU" sz="2200" b="1" dirty="0"/>
              <a:t>проблема нравственного, профессионального и эффективного управления </a:t>
            </a:r>
            <a:r>
              <a:rPr lang="ru-RU" sz="2200" dirty="0"/>
              <a:t>всеми сферами национального бытия </a:t>
            </a:r>
            <a:r>
              <a:rPr lang="ru-RU" sz="2200" b="1" dirty="0"/>
              <a:t>является центральной задачей </a:t>
            </a:r>
            <a:r>
              <a:rPr lang="ru-RU" sz="2200" dirty="0"/>
              <a:t>и сферой национальной безопасности России.</a:t>
            </a:r>
          </a:p>
          <a:p>
            <a:pPr indent="457200" algn="just"/>
            <a:r>
              <a:rPr lang="ru-RU" sz="2200" dirty="0"/>
              <a:t>•	Сегодня </a:t>
            </a:r>
            <a:r>
              <a:rPr lang="ru-RU" sz="2200" b="1" dirty="0"/>
              <a:t>нет теории государственной службы как таковой</a:t>
            </a:r>
            <a:r>
              <a:rPr lang="ru-RU" sz="2200" dirty="0"/>
              <a:t>, поэтому не решены вопросы системы образования государственной службы, ее идеологии, этики, и организационных основ.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Система образование государственной службы </a:t>
            </a:r>
            <a:r>
              <a:rPr lang="ru-RU" sz="2200" dirty="0"/>
              <a:t>(кроме военной службы) </a:t>
            </a:r>
            <a:r>
              <a:rPr lang="ru-RU" sz="2200" b="1" dirty="0"/>
              <a:t>не выделена в отдельную и самостоятельную ветвь системы национального образования России.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Нет системы непрерывного образования государственной службы</a:t>
            </a:r>
            <a:r>
              <a:rPr lang="ru-RU" sz="2200" dirty="0"/>
              <a:t>, то есть ее вертикали и градации на уровни.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Не разработаны стандарты образования государственной службы</a:t>
            </a:r>
            <a:r>
              <a:rPr lang="ru-RU" sz="2200" dirty="0"/>
              <a:t>, не определены показатели, критерии и требования к каждому уровню этого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12,1</a:t>
            </a:r>
          </a:p>
        </p:txBody>
      </p:sp>
    </p:spTree>
    <p:extLst>
      <p:ext uri="{BB962C8B-B14F-4D97-AF65-F5344CB8AC3E}">
        <p14:creationId xmlns:p14="http://schemas.microsoft.com/office/powerpoint/2010/main" val="352916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608" y="772998"/>
            <a:ext cx="111707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Отсутствуют профессиональные перечни специальностей государственной службы </a:t>
            </a:r>
            <a:r>
              <a:rPr lang="ru-RU" sz="2200" dirty="0"/>
              <a:t>(кроме военной службы), так как все такие реестры Госкомтруда и Минобрнауки России содержат только общее перечисление должностей государственной службы, но не называют конкретные специальности.</a:t>
            </a:r>
          </a:p>
          <a:p>
            <a:pPr indent="457200" algn="just"/>
            <a:r>
              <a:rPr lang="ru-RU" sz="2200" dirty="0"/>
              <a:t>•	Поэтому тормозится </a:t>
            </a:r>
            <a:r>
              <a:rPr lang="ru-RU" sz="2200" b="1" dirty="0"/>
              <a:t>разработка системы государственного (ведомственного, регионального) заказа </a:t>
            </a:r>
            <a:r>
              <a:rPr lang="ru-RU" sz="2200" dirty="0"/>
              <a:t>по подготовке младших специалистов, необходимых государственным заказчикам номенклатур, в кадетских образовательных организациях.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Правовые основы образования государственной службы </a:t>
            </a:r>
            <a:r>
              <a:rPr lang="ru-RU" sz="2200" dirty="0"/>
              <a:t>(например, Закон «Об образовании государственной службы в РФ») также </a:t>
            </a:r>
            <a:r>
              <a:rPr lang="ru-RU" sz="2200" b="1" dirty="0"/>
              <a:t>ждут своей разработки</a:t>
            </a:r>
            <a:r>
              <a:rPr lang="ru-RU" sz="2200" dirty="0"/>
              <a:t>.</a:t>
            </a:r>
          </a:p>
          <a:p>
            <a:pPr indent="457200" algn="just"/>
            <a:r>
              <a:rPr lang="ru-RU" sz="2200" dirty="0"/>
              <a:t>•	Система образования государственной службы и ее первичный, начальный уровень - Кадетское образование, еще не вошла в компетенцию и не стала </a:t>
            </a:r>
            <a:r>
              <a:rPr lang="ru-RU" sz="2200" b="1" dirty="0"/>
              <a:t>предметом прямой ответственности </a:t>
            </a:r>
            <a:r>
              <a:rPr lang="ru-RU" sz="2200" dirty="0"/>
              <a:t>Администрации Президента России, руководителей министерств, ведомств и субъектов Российской Федерации.</a:t>
            </a:r>
          </a:p>
          <a:p>
            <a:pPr indent="457200" algn="just"/>
            <a:r>
              <a:rPr lang="ru-RU" sz="2200" dirty="0"/>
              <a:t>•	</a:t>
            </a:r>
            <a:r>
              <a:rPr lang="ru-RU" sz="2200" b="1" dirty="0"/>
              <a:t>Не решены вопросы духовного </a:t>
            </a:r>
            <a:r>
              <a:rPr lang="ru-RU" sz="2200" b="1" dirty="0" err="1"/>
              <a:t>окормления</a:t>
            </a:r>
            <a:r>
              <a:rPr lang="ru-RU" sz="2200" b="1" dirty="0"/>
              <a:t> </a:t>
            </a:r>
            <a:r>
              <a:rPr lang="ru-RU" sz="2200" dirty="0"/>
              <a:t>Кадетских образовательных организаций Русской Православной Церковью.</a:t>
            </a:r>
          </a:p>
          <a:p>
            <a:pPr indent="457200" algn="just"/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12,2</a:t>
            </a:r>
          </a:p>
        </p:txBody>
      </p:sp>
    </p:spTree>
    <p:extLst>
      <p:ext uri="{BB962C8B-B14F-4D97-AF65-F5344CB8AC3E}">
        <p14:creationId xmlns:p14="http://schemas.microsoft.com/office/powerpoint/2010/main" val="2705701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6" y="542926"/>
            <a:ext cx="112299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FF0000"/>
                </a:solidFill>
              </a:rPr>
              <a:t>Трудности локального значения</a:t>
            </a:r>
          </a:p>
          <a:p>
            <a:pPr indent="457200" algn="ctr"/>
            <a:endParaRPr lang="ru-RU" sz="2200" b="1" dirty="0">
              <a:solidFill>
                <a:srgbClr val="FF0000"/>
              </a:solidFill>
            </a:endParaRPr>
          </a:p>
          <a:p>
            <a:pPr indent="457200" algn="just"/>
            <a:r>
              <a:rPr lang="ru-RU" sz="2200" b="1" dirty="0"/>
              <a:t>У кадетского образования в России сегодня нет идейных врагов, но есть чиновники, не компетентные или не желающие работать по его развитию и разрабатывать новые правовые основы кадетского образования</a:t>
            </a:r>
            <a:r>
              <a:rPr lang="ru-RU" sz="2200" dirty="0"/>
              <a:t>, ссылающиеся на то, что «кадетское образование будет разрушать, с таким трудом созданное единое образовательное пространство», и подменяющие организацию реального дела бюрократической «активностью.</a:t>
            </a:r>
          </a:p>
          <a:p>
            <a:pPr indent="457200" algn="just"/>
            <a:r>
              <a:rPr lang="ru-RU" sz="2200" dirty="0"/>
              <a:t>Мы отмечаем факт появления частных кадетских корпусов, а также директоров и чиновников от образования, стремящихся извлечь прямую личную экономическую выгоду из эксплуатации и паразитирования на теме </a:t>
            </a:r>
            <a:r>
              <a:rPr lang="ru-RU" sz="2200" dirty="0" err="1"/>
              <a:t>кадетства</a:t>
            </a:r>
            <a:r>
              <a:rPr lang="ru-RU" sz="2200" dirty="0"/>
              <a:t>, действующих в рамках существующих правовых возможностей.</a:t>
            </a:r>
          </a:p>
          <a:p>
            <a:pPr indent="457200" algn="just"/>
            <a:r>
              <a:rPr lang="ru-RU" sz="2200" dirty="0"/>
              <a:t>Текущие трудности связаны с отсутствием правовых и организационных основ кадетского образования, отсутствием штатных органов управления и им и их должностных лиц, незаинтересованностью в этой трудной работе чиновников существующих органов управления образования в регионах, слабом подборе командных и воспитательных кадров и т д.</a:t>
            </a:r>
          </a:p>
          <a:p>
            <a:pPr indent="457200" algn="just"/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12,3</a:t>
            </a:r>
          </a:p>
        </p:txBody>
      </p:sp>
    </p:spTree>
    <p:extLst>
      <p:ext uri="{BB962C8B-B14F-4D97-AF65-F5344CB8AC3E}">
        <p14:creationId xmlns:p14="http://schemas.microsoft.com/office/powerpoint/2010/main" val="3388455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5" y="385762"/>
            <a:ext cx="1145857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200" b="1" dirty="0">
                <a:solidFill>
                  <a:srgbClr val="FF0000"/>
                </a:solidFill>
              </a:rPr>
              <a:t>В целом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1.</a:t>
            </a:r>
            <a:r>
              <a:rPr lang="ru-RU" sz="2200" dirty="0"/>
              <a:t>	Развитие кадетского образования в стране и улучшение работы Кадетских образовательных организаций на современном этапе требует внесения в действующее законодательство существенных изменений, включая </a:t>
            </a:r>
            <a:r>
              <a:rPr lang="ru-RU" sz="2200" b="1" dirty="0"/>
              <a:t>разработку и принятие специального закона о кадетском образовании в Российской Федерации, создания своих образовательных стандартов кадетского образования и его новых организационных основ.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2.</a:t>
            </a:r>
            <a:r>
              <a:rPr lang="ru-RU" sz="2200" dirty="0"/>
              <a:t>	Необходим </a:t>
            </a:r>
            <a:r>
              <a:rPr lang="ru-RU" sz="2200" b="1" dirty="0"/>
              <a:t>государственный (ведомственный и региональный) заказ </a:t>
            </a:r>
            <a:r>
              <a:rPr lang="ru-RU" sz="2200" dirty="0"/>
              <a:t>на подготовку в системе кадетского образования соответствующих номенклатур специальностей государственных (военных и гражданских) служащих.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3.</a:t>
            </a:r>
            <a:r>
              <a:rPr lang="ru-RU" sz="2200" dirty="0"/>
              <a:t>	</a:t>
            </a:r>
            <a:r>
              <a:rPr lang="ru-RU" sz="2200" b="1" dirty="0"/>
              <a:t>Система кадетского образования способна стать основой формирования нового слоя государственных служащих России</a:t>
            </a:r>
            <a:r>
              <a:rPr lang="ru-RU" sz="2200" dirty="0"/>
              <a:t>, быть частью системы государственной службы, государственной кадровой политики и кадрового резерва страны, и, поэтому, нуждается в соответствующем статусе.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4.</a:t>
            </a:r>
            <a:r>
              <a:rPr lang="ru-RU" sz="2200" dirty="0"/>
              <a:t>	Кадетское движение и кадетское образование способны выполнить </a:t>
            </a:r>
            <a:r>
              <a:rPr lang="ru-RU" sz="2200" b="1" dirty="0"/>
              <a:t>назначение организационной, идеологической, патриотической и этической скрепы национального единства Российской Федерации </a:t>
            </a:r>
            <a:r>
              <a:rPr lang="ru-RU" sz="2200" dirty="0"/>
              <a:t>и внести свой вклад в общую патриотическую идентификацию общества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12,4</a:t>
            </a:r>
          </a:p>
        </p:txBody>
      </p:sp>
    </p:spTree>
    <p:extLst>
      <p:ext uri="{BB962C8B-B14F-4D97-AF65-F5344CB8AC3E}">
        <p14:creationId xmlns:p14="http://schemas.microsoft.com/office/powerpoint/2010/main" val="19698116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569" y="1354539"/>
            <a:ext cx="115443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5.</a:t>
            </a:r>
            <a:r>
              <a:rPr lang="ru-RU" sz="2200" dirty="0"/>
              <a:t>	Кадетское образование в России будет государственно эффективным в случае его исключительно государственной подчиненности и формирования государственного (ведомственного и регионального) заказа на подготовку в системе кадетского образования младших специалистов государственной (военной и гражданской) службы необходимых государству (заказчику) номенклатур.</a:t>
            </a:r>
          </a:p>
          <a:p>
            <a:pPr indent="457200" algn="just"/>
            <a:r>
              <a:rPr lang="ru-RU" sz="2200" b="1" dirty="0">
                <a:solidFill>
                  <a:srgbClr val="FF0000"/>
                </a:solidFill>
              </a:rPr>
              <a:t>6.</a:t>
            </a:r>
            <a:r>
              <a:rPr lang="ru-RU" sz="2200" dirty="0"/>
              <a:t>	Исходя из этого, </a:t>
            </a:r>
            <a:r>
              <a:rPr lang="ru-RU" sz="2200" b="1" dirty="0"/>
              <a:t>система кадетского образования способна стать основой формирования нового служилого слоя России, быть частью системы государственной службы страны и государственной кадровой политики. </a:t>
            </a:r>
          </a:p>
          <a:p>
            <a:pPr indent="457200" algn="just"/>
            <a:r>
              <a:rPr lang="ru-RU" sz="2200" dirty="0"/>
              <a:t>Именно с этой целью </a:t>
            </a:r>
            <a:r>
              <a:rPr lang="ru-RU" sz="2200" b="1" dirty="0"/>
              <a:t>кадетскому образованию необходимо придать соответствующий государственный статус</a:t>
            </a:r>
            <a:r>
              <a:rPr lang="ru-RU" sz="2200" dirty="0"/>
              <a:t>, обеспеченный необходимым правовым обеспечением, управлением, финансированием и контролем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12,5</a:t>
            </a:r>
          </a:p>
        </p:txBody>
      </p:sp>
    </p:spTree>
    <p:extLst>
      <p:ext uri="{BB962C8B-B14F-4D97-AF65-F5344CB8AC3E}">
        <p14:creationId xmlns:p14="http://schemas.microsoft.com/office/powerpoint/2010/main" val="3151551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" y="1157287"/>
            <a:ext cx="10544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/>
              <a:t>Значение и перспективность кадетского образования, как основы формирования нового служилого слоя России и основы ее кадрового резерва, определяет:</a:t>
            </a:r>
          </a:p>
          <a:p>
            <a:pPr indent="457200" algn="just"/>
            <a:r>
              <a:rPr lang="ru-RU" sz="2400" dirty="0"/>
              <a:t>•	необходимость выделения образования государственной службы в отдельный ствол системы национального образования Российской Федерации,</a:t>
            </a:r>
          </a:p>
          <a:p>
            <a:pPr indent="457200" algn="just"/>
            <a:r>
              <a:rPr lang="ru-RU" sz="2400" dirty="0"/>
              <a:t>•	необходимость создания особой кадетской образовательной сферы и среды, в которой должны сочетаться требования и программы среднего общего и среднего профессионального образования, и системы государственной службы России, </a:t>
            </a:r>
          </a:p>
          <a:p>
            <a:pPr indent="457200" algn="just"/>
            <a:r>
              <a:rPr lang="ru-RU" sz="2400" dirty="0"/>
              <a:t>•	обязательное курирование и руководство им со стороны Администрации Президента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695816" cy="483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12,6</a:t>
            </a:r>
          </a:p>
        </p:txBody>
      </p:sp>
    </p:spTree>
    <p:extLst>
      <p:ext uri="{BB962C8B-B14F-4D97-AF65-F5344CB8AC3E}">
        <p14:creationId xmlns:p14="http://schemas.microsoft.com/office/powerpoint/2010/main" val="1680386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0"/>
            <a:ext cx="114442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400" dirty="0"/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Предлагаю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</a:rPr>
              <a:t>Рекомендовать Собору</a:t>
            </a:r>
          </a:p>
          <a:p>
            <a:pPr indent="457200" algn="just"/>
            <a:endParaRPr lang="ru-RU" sz="2400" b="1" dirty="0">
              <a:solidFill>
                <a:srgbClr val="FF0000"/>
              </a:solidFill>
            </a:endParaRPr>
          </a:p>
          <a:p>
            <a:pPr indent="457200" algn="just"/>
            <a:r>
              <a:rPr lang="ru-RU" sz="2200" b="1" dirty="0"/>
              <a:t>1.	Инициировать в Правительстве России работу по выделению профессионального образования государственной службы в отдельную отрасль системы национального образования, функционирующую в рамках существующего Минобрнауки России, но действующую во исполнение государственного (ведомственного, регионального) заказа на подготовку государственных служащих необходимых заказчикам номенклатур, и ведущей свою образовательную деятельность вне рамок «болонской системы».</a:t>
            </a:r>
          </a:p>
          <a:p>
            <a:pPr indent="457200" algn="just"/>
            <a:r>
              <a:rPr lang="ru-RU" sz="2200" b="1" dirty="0"/>
              <a:t>2.	Поднять вопрос возможности прямого курирование этой отрасли со стороны Администрации Президента России с созданием необходимых структурных подразделений в заинтересованных федеральных министерства, Федеральных Округах и субъектах Российской Федерации.</a:t>
            </a:r>
          </a:p>
          <a:p>
            <a:pPr indent="457200" algn="just"/>
            <a:r>
              <a:rPr lang="ru-RU" sz="2200" b="1" dirty="0"/>
              <a:t>3.	  Поддержать предложение - придать проекту «Кадетское образование Российской Федерации как составная часть системы государственной службы и кадровой политики государства» статус приоритетного национального стратегического проекта по направлению национальное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227152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072312"/>
          </a:xfrm>
        </p:spPr>
        <p:txBody>
          <a:bodyPr>
            <a:normAutofit/>
          </a:bodyPr>
          <a:lstStyle/>
          <a:p>
            <a:pPr marL="0" indent="4572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/>
              <a:t>Национальная идеология и Национальная стратегия формируют критерии эффективности деятельности всех институтов и уровней власти, институтов гражданского общества и руководителей всех </a:t>
            </a:r>
            <a:r>
              <a:rPr lang="ru-RU" sz="2400" b="1" dirty="0" smtClean="0"/>
              <a:t>уровней</a:t>
            </a:r>
            <a:endParaRPr lang="ru-RU" sz="2400" b="1" dirty="0"/>
          </a:p>
          <a:p>
            <a:pPr marL="0" indent="45720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4572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/>
              <a:t>Национальная </a:t>
            </a:r>
            <a:r>
              <a:rPr lang="ru-RU" sz="2400" b="1" dirty="0"/>
              <a:t>идеология и Национальная стратегия дают основы формирования высших внутренних и внешних определенностей нации, создают основу ее национальной патриотической самоидентификации, а также формируют основы национальной этики </a:t>
            </a:r>
            <a:r>
              <a:rPr lang="ru-RU" sz="2400" b="1" dirty="0" smtClean="0"/>
              <a:t>России</a:t>
            </a:r>
            <a:endParaRPr lang="ru-RU" sz="2400" b="1" dirty="0"/>
          </a:p>
          <a:p>
            <a:pPr marL="0" indent="457200" algn="ctr">
              <a:lnSpc>
                <a:spcPts val="2000"/>
              </a:lnSpc>
              <a:spcBef>
                <a:spcPts val="0"/>
              </a:spcBef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</a:rPr>
              <a:t>БЕЗ ОБРАЗА СВОЕГО БУДУЩЕГО, СВОЕЙ НАЦИОНАЛЬНОЙ ИДЕОЛОГИИ И НАЦИОНАЛЬНОЙ СТРАТЕГИИ, ПОСТРОЕННЫХ НА СОБСТВЕННЫХ ЦИВИЛИЗАЦИОННЫХ ОСНОВАХ –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РОССИЯ </a:t>
            </a:r>
            <a:r>
              <a:rPr lang="ru-RU" sz="2400" b="1" dirty="0">
                <a:solidFill>
                  <a:srgbClr val="FF0000"/>
                </a:solidFill>
              </a:rPr>
              <a:t>СУЩЕСТВОВАТЬ И СТРОИТЬ СВОЮ УСПЕШНУЮ ИСТОРИЮ НЕ МОЖЕТ</a:t>
            </a:r>
          </a:p>
          <a:p>
            <a:pPr marL="0" indent="457200" algn="ctr">
              <a:lnSpc>
                <a:spcPts val="2000"/>
              </a:lnSpc>
              <a:spcBef>
                <a:spcPts val="0"/>
              </a:spcBef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</a:rPr>
              <a:t>СОЗДАТЬ ИХ И РУКОВОДСТВОВАТЬСЯ ИМ –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ЯВЛЯЕТСЯ </a:t>
            </a:r>
            <a:r>
              <a:rPr lang="ru-RU" sz="2400" b="1" dirty="0">
                <a:solidFill>
                  <a:srgbClr val="FF0000"/>
                </a:solidFill>
              </a:rPr>
              <a:t>ГЛАВНОЙ </a:t>
            </a:r>
            <a:r>
              <a:rPr lang="ru-RU" sz="2400" b="1" dirty="0" smtClean="0">
                <a:solidFill>
                  <a:srgbClr val="FF0000"/>
                </a:solidFill>
              </a:rPr>
              <a:t>СТРАТЕГИЧЕСКОЙ </a:t>
            </a:r>
            <a:r>
              <a:rPr lang="ru-RU" sz="2400" b="1" dirty="0">
                <a:solidFill>
                  <a:srgbClr val="FF0000"/>
                </a:solidFill>
              </a:rPr>
              <a:t>ЗАДАЧЕЙ РОССИИ, ЕЕ ПОЛИТИЧЕСКИХ РУКОВОДИТЕЛЕЙ, ГОСУДАРСТВЕННОЙ ВЛАСТИ И ГРАЖДАНСКОГО ОБЩЕСТВА</a:t>
            </a:r>
          </a:p>
          <a:p>
            <a:pPr marL="0" indent="45720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45720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/>
              <a:t>Тем не менее, можно утверждать, что сегодня Война смыслов ведется за захват будущего, которое каждая сторона этой войны должна определить для себя </a:t>
            </a:r>
            <a:r>
              <a:rPr lang="ru-RU" sz="2400" b="1" dirty="0" smtClean="0"/>
              <a:t>сама</a:t>
            </a:r>
            <a:endParaRPr lang="ru-RU" sz="2400" b="1" dirty="0"/>
          </a:p>
          <a:p>
            <a:pPr marL="0" indent="457200" algn="just">
              <a:lnSpc>
                <a:spcPts val="2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45720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>
                <a:solidFill>
                  <a:srgbClr val="FF0000"/>
                </a:solidFill>
              </a:rPr>
              <a:t>имея и не провозглашая собственных Смыслов бытия и Целей национальной стратегии,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45720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РОССИЯ НЕ МОЖЕТ НИ ВЕСТИ ВОЙНУ ЗА ЗАХВАТ БУДУЩЕГО,</a:t>
            </a:r>
          </a:p>
          <a:p>
            <a:pPr marL="0" indent="45720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45720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 ЕГО САМОСТОЯТЕЛЬНОЕ И НЕЗАВИСИМОЕ СТРОИТЕЛЬСТВО</a:t>
            </a:r>
          </a:p>
          <a:p>
            <a:pPr>
              <a:lnSpc>
                <a:spcPts val="2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437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2" y="333137"/>
            <a:ext cx="1151572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/>
              <a:t>4.	  Рекомендовать принять разработанный документ «Концепция кадетского образования в Российской Федерации: базовые основы», в качестве основы дальнейшей работы в данном направлении.</a:t>
            </a:r>
          </a:p>
          <a:p>
            <a:pPr indent="457200" algn="just"/>
            <a:r>
              <a:rPr lang="ru-RU" sz="2200" b="1" dirty="0"/>
              <a:t>5.	 Обратиться к Президенту России и Правительству РФ по вопросам:</a:t>
            </a:r>
          </a:p>
          <a:p>
            <a:pPr indent="457200" algn="just"/>
            <a:r>
              <a:rPr lang="ru-RU" sz="2200" b="1" dirty="0"/>
              <a:t>     - внесения Проекта «Кадетское образование Российской Федерации как составная часть системы государственной службы и кадровой политики государства» в перечень приоритетных стратегических проектов по направлению национального образования; </a:t>
            </a:r>
          </a:p>
          <a:p>
            <a:pPr indent="457200" algn="just"/>
            <a:r>
              <a:rPr lang="ru-RU" sz="2200" b="1" dirty="0"/>
              <a:t>      - получения Поручения Президента или Правительства России - разработать концептуальные, правовые, организационные, кадровые, финансовые, материально-технические основы, федеральные государственные образовательные стандарты кадетского образования и воспитания в России, принципы формирования воспитательной педагогической среды Кадетских образовательных организаций.</a:t>
            </a:r>
          </a:p>
          <a:p>
            <a:pPr indent="457200" algn="just"/>
            <a:r>
              <a:rPr lang="ru-RU" sz="2200" b="1" dirty="0"/>
              <a:t>6.	 Поручить разработку и внесение в первоочередном порядке на рассмотрение Государственной Думы законопроекта «О Кадетском образовании в РФ».</a:t>
            </a:r>
          </a:p>
          <a:p>
            <a:pPr indent="457200" algn="just"/>
            <a:r>
              <a:rPr lang="ru-RU" sz="2200" b="1" dirty="0"/>
              <a:t>      Федеральный закон «О кадетском образовании в Российской Федерации» должен определить и утвердить концептуальные, правовые, организационные, кадровые, финансовые, материально-технические основы кадетского образования в России, а также принципы формирования образовательной педагогической среды Кадетских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996739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6" y="285750"/>
            <a:ext cx="1144428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/>
              <a:t>7.	  На постоянной основе сохранить секцию по вопросам национального образования в качестве исполнительного и экспертного органа ВРНС.</a:t>
            </a:r>
          </a:p>
          <a:p>
            <a:pPr indent="457200" algn="just"/>
            <a:r>
              <a:rPr lang="ru-RU" sz="2200" b="1" dirty="0"/>
              <a:t>8.	  Поднять вопрос о решении задачи непосредственного духовного воспитания и </a:t>
            </a:r>
            <a:r>
              <a:rPr lang="ru-RU" sz="2200" b="1" dirty="0" err="1"/>
              <a:t>окормления</a:t>
            </a:r>
            <a:r>
              <a:rPr lang="ru-RU" sz="2200" b="1" dirty="0"/>
              <a:t> воспитанников в кадетских образовательных организациях священством Русской Православной Церкви.</a:t>
            </a:r>
          </a:p>
          <a:p>
            <a:pPr indent="457200" algn="just"/>
            <a:r>
              <a:rPr lang="ru-RU" sz="2200" b="1" dirty="0"/>
              <a:t>9. Тему значения и развития Кадетского образовании в России ежегодно рекомендовать для включения в повестку Рождественских чтений.</a:t>
            </a:r>
          </a:p>
          <a:p>
            <a:pPr marL="457200" indent="-457200" algn="just">
              <a:buAutoNum type="arabicPeriod" startAt="9"/>
            </a:pPr>
            <a:endParaRPr lang="ru-RU" sz="2200" b="1" dirty="0"/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В заключение</a:t>
            </a:r>
          </a:p>
          <a:p>
            <a:pPr algn="ctr"/>
            <a:endParaRPr lang="ru-RU" sz="2200" b="1" dirty="0">
              <a:solidFill>
                <a:srgbClr val="FF0000"/>
              </a:solidFill>
            </a:endParaRPr>
          </a:p>
          <a:p>
            <a:pPr indent="457200" algn="just"/>
            <a:r>
              <a:rPr lang="ru-RU" sz="2200" b="1" dirty="0"/>
              <a:t>Возвращаясь к Образу будущего России, еще раз подчеркнем:</a:t>
            </a:r>
          </a:p>
          <a:p>
            <a:pPr indent="457200" algn="just"/>
            <a:r>
              <a:rPr lang="ru-RU" sz="2200" b="1" dirty="0"/>
              <a:t>Кадетское образование – это неотъемлемая и органичная часть среднего общего и среднего профессионального образования.</a:t>
            </a:r>
          </a:p>
          <a:p>
            <a:pPr indent="457200" algn="just"/>
            <a:r>
              <a:rPr lang="ru-RU" sz="2200" b="1" dirty="0"/>
              <a:t>Это авангард нашей средней школы, привлекательный для подростков великой мотивацией будущего профессионального служения своему Отечеству. </a:t>
            </a:r>
          </a:p>
          <a:p>
            <a:pPr indent="457200" algn="just"/>
            <a:r>
              <a:rPr lang="ru-RU" sz="2200" b="1" dirty="0"/>
              <a:t>Это та особенная педагогическая среда, которая обладает для мальчишек целой палитрой притягательных возможностей – готовить себя к Подвигу.</a:t>
            </a:r>
          </a:p>
          <a:p>
            <a:pPr marL="457200" indent="-457200" algn="just">
              <a:buAutoNum type="arabicPeriod" startAt="9"/>
            </a:pPr>
            <a:endParaRPr lang="ru-RU" sz="2200" b="1" dirty="0"/>
          </a:p>
          <a:p>
            <a:pPr marL="457200" indent="-457200" algn="just">
              <a:buAutoNum type="arabicPeriod" startAt="9"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9285867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5" y="428625"/>
            <a:ext cx="117871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/>
              <a:t>Именно через эту детскую романтику Подвига воплощается затем юношеская мечта о бескорыстной отдаче себя Родине. </a:t>
            </a:r>
          </a:p>
          <a:p>
            <a:pPr indent="457200" algn="just"/>
            <a:r>
              <a:rPr lang="ru-RU" sz="2200" b="1" dirty="0"/>
              <a:t>Здесь же мы находим истоки феноменальной востребованности и популярности кадетства среди современных школьников и их родителей.</a:t>
            </a:r>
          </a:p>
          <a:p>
            <a:pPr indent="457200" algn="just"/>
            <a:r>
              <a:rPr lang="ru-RU" sz="2200" b="1" dirty="0"/>
              <a:t>Юные кадеты прошли нынешним летом через конкурсные испытания при поступлении в Кадетские образовательные организации (5-7 чел. и более). </a:t>
            </a:r>
          </a:p>
          <a:p>
            <a:pPr indent="457200" algn="just"/>
            <a:r>
              <a:rPr lang="ru-RU" sz="2200" b="1" dirty="0"/>
              <a:t>Через 12 лет своего кадетского и </a:t>
            </a:r>
            <a:r>
              <a:rPr lang="ru-RU" sz="2200" b="1" dirty="0" err="1"/>
              <a:t>ВУЗовского</a:t>
            </a:r>
            <a:r>
              <a:rPr lang="ru-RU" sz="2200" b="1" dirty="0"/>
              <a:t> образования, то есть в 2028 году, они пополнят офицерский корпус Вооруженных Сил и правоохранительные органы, примерят на себя ответственность за управление страной в первичных звеньях гражданской государственной службы.</a:t>
            </a:r>
          </a:p>
          <a:p>
            <a:pPr indent="457200" algn="just"/>
            <a:r>
              <a:rPr lang="ru-RU" sz="2200" b="1" dirty="0"/>
              <a:t>Именно эти ребята будут реально воплощать в жизнь Образ будущей России и её народа, твердо стоящего на наших исторических основах –</a:t>
            </a:r>
          </a:p>
          <a:p>
            <a:pPr indent="457200" algn="just"/>
            <a:r>
              <a:rPr lang="ru-RU" sz="2200" b="1" dirty="0"/>
              <a:t>Соборности, Справедливости и Гуманизма, Державности и Православия.</a:t>
            </a:r>
          </a:p>
          <a:p>
            <a:pPr indent="457200" algn="ctr"/>
            <a:endParaRPr lang="ru-RU" sz="2200" b="1" dirty="0">
              <a:solidFill>
                <a:srgbClr val="FF0000"/>
              </a:solidFill>
            </a:endParaRPr>
          </a:p>
          <a:p>
            <a:pPr indent="457200" algn="ctr"/>
            <a:r>
              <a:rPr lang="ru-RU" sz="2200" b="1" dirty="0">
                <a:solidFill>
                  <a:srgbClr val="FF0000"/>
                </a:solidFill>
              </a:rPr>
              <a:t>Порукой тому есть – могучий потенциал Русской культуры, </a:t>
            </a:r>
          </a:p>
          <a:p>
            <a:pPr indent="457200" algn="ctr"/>
            <a:r>
              <a:rPr lang="ru-RU" sz="2200" b="1" dirty="0">
                <a:solidFill>
                  <a:srgbClr val="FF0000"/>
                </a:solidFill>
              </a:rPr>
              <a:t>и Благословение, которым Русская Православная Церковь </a:t>
            </a:r>
          </a:p>
          <a:p>
            <a:pPr indent="457200" algn="ctr"/>
            <a:r>
              <a:rPr lang="ru-RU" sz="2200" b="1" dirty="0">
                <a:solidFill>
                  <a:srgbClr val="FF0000"/>
                </a:solidFill>
              </a:rPr>
              <a:t>осеняет сегодня Кадет России всех поколений!</a:t>
            </a:r>
          </a:p>
        </p:txBody>
      </p:sp>
    </p:spTree>
    <p:extLst>
      <p:ext uri="{BB962C8B-B14F-4D97-AF65-F5344CB8AC3E}">
        <p14:creationId xmlns:p14="http://schemas.microsoft.com/office/powerpoint/2010/main" val="292870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199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600" b="1" dirty="0" smtClean="0"/>
          </a:p>
          <a:p>
            <a:pPr indent="457200" algn="just"/>
            <a:endParaRPr lang="ru-RU" sz="2600" b="1" dirty="0"/>
          </a:p>
          <a:p>
            <a:pPr indent="457200" algn="just"/>
            <a:r>
              <a:rPr lang="ru-RU" sz="2600" b="1" dirty="0" smtClean="0"/>
              <a:t>Эта </a:t>
            </a:r>
            <a:r>
              <a:rPr lang="ru-RU" sz="2600" b="1" dirty="0"/>
              <a:t>нравственная, теоретическая и концептуальная невнятица, политические иллюзии и сознательное искажение реальности уже разделили наш мир на избранных и изгоев гораздо жестче и беспощаднее, чем это делает экономическая и нравственная пропасть между богатыми и бедными нациями и </a:t>
            </a:r>
            <a:r>
              <a:rPr lang="ru-RU" sz="2600" b="1" dirty="0" smtClean="0"/>
              <a:t>людьми</a:t>
            </a:r>
          </a:p>
          <a:p>
            <a:pPr indent="457200" algn="just"/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Оказалось</a:t>
            </a:r>
            <a:r>
              <a:rPr lang="ru-RU" sz="2600" b="1" dirty="0">
                <a:solidFill>
                  <a:srgbClr val="002060"/>
                </a:solidFill>
              </a:rPr>
              <a:t>, что у мира есть только одна альтернатива </a:t>
            </a:r>
            <a:r>
              <a:rPr lang="ru-RU" sz="2600" b="1" dirty="0" smtClean="0">
                <a:solidFill>
                  <a:srgbClr val="002060"/>
                </a:solidFill>
              </a:rPr>
              <a:t> -  </a:t>
            </a:r>
          </a:p>
          <a:p>
            <a:pPr indent="457200" algn="just"/>
            <a:r>
              <a:rPr lang="ru-RU" sz="2600" b="1" dirty="0" smtClean="0">
                <a:solidFill>
                  <a:srgbClr val="002060"/>
                </a:solidFill>
              </a:rPr>
              <a:t>«</a:t>
            </a:r>
            <a:r>
              <a:rPr lang="ru-RU" sz="2600" b="1" dirty="0">
                <a:solidFill>
                  <a:srgbClr val="002060"/>
                </a:solidFill>
              </a:rPr>
              <a:t>кому – бутик открыть, кому окоп отрыть», то есть –</a:t>
            </a:r>
          </a:p>
          <a:p>
            <a:pPr indent="457200" algn="just"/>
            <a:r>
              <a:rPr lang="ru-RU" sz="2600" b="1" dirty="0">
                <a:solidFill>
                  <a:srgbClr val="002060"/>
                </a:solidFill>
              </a:rPr>
              <a:t>•	одним -  любым путем «предначертаны» только богатство и </a:t>
            </a:r>
            <a:r>
              <a:rPr lang="ru-RU" sz="2600" b="1" dirty="0" smtClean="0">
                <a:solidFill>
                  <a:srgbClr val="002060"/>
                </a:solidFill>
              </a:rPr>
              <a:t>власть </a:t>
            </a:r>
            <a:endParaRPr lang="ru-RU" sz="2600" b="1" dirty="0">
              <a:solidFill>
                <a:srgbClr val="002060"/>
              </a:solidFill>
            </a:endParaRPr>
          </a:p>
          <a:p>
            <a:pPr indent="457200" algn="just"/>
            <a:r>
              <a:rPr lang="ru-RU" sz="2600" b="1" dirty="0">
                <a:solidFill>
                  <a:srgbClr val="002060"/>
                </a:solidFill>
              </a:rPr>
              <a:t>•	другим нужно любым путем просто </a:t>
            </a:r>
            <a:r>
              <a:rPr lang="ru-RU" sz="2600" b="1" dirty="0" smtClean="0">
                <a:solidFill>
                  <a:srgbClr val="002060"/>
                </a:solidFill>
              </a:rPr>
              <a:t>выживать </a:t>
            </a:r>
            <a:endParaRPr lang="ru-RU" sz="2600" b="1" dirty="0">
              <a:solidFill>
                <a:srgbClr val="002060"/>
              </a:solidFill>
            </a:endParaRPr>
          </a:p>
          <a:p>
            <a:pPr indent="457200" algn="just"/>
            <a:r>
              <a:rPr lang="ru-RU" sz="2600" b="1" dirty="0">
                <a:solidFill>
                  <a:srgbClr val="002060"/>
                </a:solidFill>
              </a:rPr>
              <a:t>и это сегодня становится главным в линии размежевания этих сторон </a:t>
            </a:r>
            <a:r>
              <a:rPr lang="ru-RU" sz="2600" b="1" dirty="0" smtClean="0">
                <a:solidFill>
                  <a:srgbClr val="002060"/>
                </a:solidFill>
              </a:rPr>
              <a:t>войны</a:t>
            </a:r>
            <a:endParaRPr lang="ru-RU" sz="2600" b="1" dirty="0">
              <a:solidFill>
                <a:srgbClr val="002060"/>
              </a:solidFill>
            </a:endParaRPr>
          </a:p>
          <a:p>
            <a:pPr indent="457200" algn="just"/>
            <a:endParaRPr lang="ru-RU" sz="2600" b="1" dirty="0">
              <a:solidFill>
                <a:srgbClr val="FF0000"/>
              </a:solidFill>
            </a:endParaRPr>
          </a:p>
          <a:p>
            <a:pPr indent="457200" algn="ctr"/>
            <a:r>
              <a:rPr lang="ru-RU" sz="2600" b="1" dirty="0">
                <a:solidFill>
                  <a:srgbClr val="FF0000"/>
                </a:solidFill>
              </a:rPr>
              <a:t>Поэтому дело все более слоняется от Войны как войны Смыслов,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 indent="457200" algn="ctr"/>
            <a:r>
              <a:rPr lang="ru-RU" sz="2600" b="1" dirty="0" smtClean="0">
                <a:solidFill>
                  <a:srgbClr val="FF0000"/>
                </a:solidFill>
              </a:rPr>
              <a:t>к </a:t>
            </a:r>
            <a:r>
              <a:rPr lang="ru-RU" sz="2600" b="1" dirty="0">
                <a:solidFill>
                  <a:srgbClr val="FF0000"/>
                </a:solidFill>
              </a:rPr>
              <a:t>войне как вооруженной </a:t>
            </a:r>
            <a:r>
              <a:rPr lang="ru-RU" sz="2600" b="1" dirty="0" smtClean="0">
                <a:solidFill>
                  <a:srgbClr val="FF0000"/>
                </a:solidFill>
              </a:rPr>
              <a:t>борьбе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1,4</a:t>
            </a:r>
          </a:p>
        </p:txBody>
      </p:sp>
    </p:spTree>
    <p:extLst>
      <p:ext uri="{BB962C8B-B14F-4D97-AF65-F5344CB8AC3E}">
        <p14:creationId xmlns:p14="http://schemas.microsoft.com/office/powerpoint/2010/main" val="282909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383822"/>
            <a:ext cx="10515600" cy="538832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Россия сегодня проигрывает Западу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Войну Смыслов в главном </a:t>
            </a:r>
            <a:r>
              <a:rPr lang="ru-RU" sz="3600" b="1" dirty="0" smtClean="0">
                <a:solidFill>
                  <a:srgbClr val="FF0000"/>
                </a:solidFill>
              </a:rPr>
              <a:t>–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проигрывает </a:t>
            </a:r>
            <a:r>
              <a:rPr lang="ru-RU" sz="3600" b="1" dirty="0">
                <a:solidFill>
                  <a:srgbClr val="FF0000"/>
                </a:solidFill>
              </a:rPr>
              <a:t>существо своей стратегической матрицы,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то </a:t>
            </a:r>
            <a:r>
              <a:rPr lang="ru-RU" sz="3600" b="1" dirty="0">
                <a:solidFill>
                  <a:srgbClr val="FF0000"/>
                </a:solidFill>
              </a:rPr>
              <a:t>есть проигрывает </a:t>
            </a:r>
            <a:r>
              <a:rPr lang="ru-RU" sz="3600" b="1" dirty="0" smtClean="0">
                <a:solidFill>
                  <a:srgbClr val="FF0000"/>
                </a:solidFill>
              </a:rPr>
              <a:t>–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>
                <a:solidFill>
                  <a:srgbClr val="FF0000"/>
                </a:solidFill>
              </a:rPr>
              <a:t>Идеологии, Образовании, Науке, Культуре и Информационной сфере,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при </a:t>
            </a:r>
            <a:r>
              <a:rPr lang="ru-RU" sz="3600" b="1" dirty="0">
                <a:solidFill>
                  <a:srgbClr val="FF0000"/>
                </a:solidFill>
              </a:rPr>
              <a:t>слабой и зависимой от наших врагов экономике,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 </a:t>
            </a:r>
            <a:r>
              <a:rPr lang="ru-RU" sz="3600" b="1" dirty="0">
                <a:solidFill>
                  <a:srgbClr val="FF0000"/>
                </a:solidFill>
              </a:rPr>
              <a:t>только создающейся современной А</a:t>
            </a:r>
            <a:r>
              <a:rPr lang="ru-RU" sz="3600" b="1" dirty="0" smtClean="0">
                <a:solidFill>
                  <a:srgbClr val="FF0000"/>
                </a:solidFill>
              </a:rPr>
              <a:t>рмии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845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199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ru-RU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ни на что,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сегодняшнем положении России есть серьезная основа нашей общей победы в Войне.</a:t>
            </a: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Она заключается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новом знании особенностей современного национального бытия.</a:t>
            </a: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Это знание состоит в том, что Россия тяжело, но выстояла и пережила период иллюзий и повального влечения «похотями капиталистического быта», либерализмом, запредельными свободами и правами человека, демократией и «свободным рынком», беззастенчивой свободой слова и совести, толерантностью и самоуничижением ради признания «международной общественностью» и т.д.</a:t>
            </a: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Мы наконец поняли, что все это есть только технологии войны против нас, а относительно наших собственных Веры, Истории, Культуры и национальных ценностей – просто тлен и отрава.</a:t>
            </a: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Нация начинает выбираться из этого убийственного цивилизационного капкана и нравственного либерального тупика – вперёд, к Свету, то есть к своей истории, самобытности и корням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знаем «куда нам идти не надо и что - не наше», но еще плохо понимаем «куда нам идти надо, как туда идти и кто все это будет делать»</a:t>
            </a:r>
          </a:p>
          <a:p>
            <a:pPr indent="457200" algn="just"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50" y="157162"/>
            <a:ext cx="571500" cy="4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4878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5537</Words>
  <Application>Microsoft Office PowerPoint</Application>
  <PresentationFormat>Широкоэкранный</PresentationFormat>
  <Paragraphs>536</Paragraphs>
  <Slides>62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Symbol</vt:lpstr>
      <vt:lpstr>Times New Roman</vt:lpstr>
      <vt:lpstr>Тема Office</vt:lpstr>
      <vt:lpstr>Тезисы выступления на заседании Секции ХХ Всемирного Русского Секции ХХ Всемирного Русского Народного Собора  «Образование в России. Ответы на глобальные вызовы и угрозы»   Тема: «Кадетское образование в России: основа системы образования государственной службы и строительства будущего России  как Царства Божьего»    31 октября 2016 года, г. 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Тезисы выступления на заседании Секции ХХ Всемирного Русского Секции ХХ Всемирного Русского Народного Собора  «Образование в России. Ответы на глобальные вызовы и угрозы»   Тема: «Кадетское образование в России: основа системы образования государственной службы и строительства будущего России как оси и как как Царства Божьего»    31 октября 2016 года, г. Москва</dc:title>
  <dc:creator>Игорь Копылов</dc:creator>
  <cp:lastModifiedBy>Александр Владимиров</cp:lastModifiedBy>
  <cp:revision>45</cp:revision>
  <dcterms:created xsi:type="dcterms:W3CDTF">2016-10-30T11:56:16Z</dcterms:created>
  <dcterms:modified xsi:type="dcterms:W3CDTF">2016-10-30T19:44:55Z</dcterms:modified>
</cp:coreProperties>
</file>